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sldIdLst>
    <p:sldId id="256" r:id="rId2"/>
    <p:sldId id="261" r:id="rId3"/>
    <p:sldId id="262" r:id="rId4"/>
    <p:sldId id="257" r:id="rId5"/>
    <p:sldId id="258" r:id="rId6"/>
    <p:sldId id="260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>
        <p:scale>
          <a:sx n="76" d="100"/>
          <a:sy n="76" d="100"/>
        </p:scale>
        <p:origin x="192" y="4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75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9708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459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733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889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461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5395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30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6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007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241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32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66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4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1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jjfUexPCA&amp;list=RDhd3tsegfNds&amp;index=4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F440DB-3C0F-43FD-8B3C-9BBED7E2D2C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5730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chemeClr val="tx1">
                  <a:alpha val="30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3B9EC5D-0C5F-453E-A4F5-DB288C6E98A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49"/>
            <a:ext cx="10058400" cy="496420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bg1"/>
                </a:solidFill>
              </a:rPr>
              <a:t>4</a:t>
            </a:r>
            <a:r>
              <a:rPr lang="en-US" sz="4400" baseline="30000" dirty="0">
                <a:solidFill>
                  <a:schemeClr val="bg1"/>
                </a:solidFill>
              </a:rPr>
              <a:t>th</a:t>
            </a:r>
            <a:r>
              <a:rPr lang="en-US" sz="4400" dirty="0">
                <a:solidFill>
                  <a:schemeClr val="bg1"/>
                </a:solidFill>
              </a:rPr>
              <a:t> and 5</a:t>
            </a:r>
            <a:r>
              <a:rPr lang="en-US" sz="4400" baseline="30000" dirty="0">
                <a:solidFill>
                  <a:schemeClr val="bg1"/>
                </a:solidFill>
              </a:rPr>
              <a:t>th</a:t>
            </a:r>
            <a:r>
              <a:rPr lang="en-US" sz="4400" dirty="0">
                <a:solidFill>
                  <a:schemeClr val="bg1"/>
                </a:solidFill>
              </a:rPr>
              <a:t> Gr. 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Rhythms, Meter,</a:t>
            </a: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400" dirty="0">
                <a:solidFill>
                  <a:schemeClr val="bg1"/>
                </a:solidFill>
              </a:rPr>
              <a:t>Rhythm Composition</a:t>
            </a: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 Can speak and play rhythms.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I Can create a two measure rhythmic pattern. 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E5597F-CE67-4085-9548-E6A8036DA3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93881" y="4035362"/>
            <a:ext cx="5404237" cy="0"/>
          </a:xfrm>
          <a:prstGeom prst="line">
            <a:avLst/>
          </a:prstGeom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79190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A06F7D-8A18-451A-8654-3B7B295B9F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01600"/>
            <a:ext cx="11696700" cy="6299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900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52BD35A-BC99-4831-A358-06E2CEB96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noFill/>
          <a:ln w="69850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B3A8EEC-6901-4723-A1D6-D3205AB06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732" y="2495440"/>
            <a:ext cx="11146536" cy="1860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19825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2000">
              <a:srgbClr val="FF000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EA22119-DBE3-4D58-A7C0-0AC5B62F24F9}"/>
              </a:ext>
            </a:extLst>
          </p:cNvPr>
          <p:cNvSpPr txBox="1"/>
          <p:nvPr/>
        </p:nvSpPr>
        <p:spPr>
          <a:xfrm>
            <a:off x="3397250" y="324534"/>
            <a:ext cx="7473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Johann Sebastian Bach 1685-1750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A988A6-7899-4F0B-B228-1A6907953E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96900" y="1041400"/>
            <a:ext cx="3289300" cy="4787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5FC8D5A-3928-4E16-BE9A-52F53201EBFD}"/>
              </a:ext>
            </a:extLst>
          </p:cNvPr>
          <p:cNvSpPr txBox="1"/>
          <p:nvPr/>
        </p:nvSpPr>
        <p:spPr>
          <a:xfrm>
            <a:off x="0" y="5812879"/>
            <a:ext cx="4812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Aharoni" panose="02010803020104030203" pitchFamily="2" charset="-79"/>
                <a:cs typeface="Aharoni" panose="02010803020104030203" pitchFamily="2" charset="-79"/>
              </a:rPr>
              <a:t>Bach playing the organ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1903741-03C7-417A-A137-CE322CA4AC7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8197953" y="970865"/>
            <a:ext cx="3459480" cy="471678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C431365-F956-441F-89FC-A5E3F2BAEC32}"/>
              </a:ext>
            </a:extLst>
          </p:cNvPr>
          <p:cNvSpPr txBox="1"/>
          <p:nvPr/>
        </p:nvSpPr>
        <p:spPr>
          <a:xfrm>
            <a:off x="7289391" y="5829300"/>
            <a:ext cx="56007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Aharoni" panose="02010803020104030203" pitchFamily="2" charset="-79"/>
                <a:cs typeface="Aharoni" panose="02010803020104030203" pitchFamily="2" charset="-79"/>
              </a:rPr>
              <a:t>Bach playing the clavichord </a:t>
            </a:r>
            <a:endParaRPr lang="en-US" sz="2800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E4C53CF-84A7-43B5-86DE-819AEE4E430F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967605" y="1041400"/>
            <a:ext cx="2166620" cy="484201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F7AF9FB-B5B6-4DDE-AEFD-181A9B6FC0D5}"/>
              </a:ext>
            </a:extLst>
          </p:cNvPr>
          <p:cNvSpPr txBox="1"/>
          <p:nvPr/>
        </p:nvSpPr>
        <p:spPr>
          <a:xfrm>
            <a:off x="4812439" y="5883414"/>
            <a:ext cx="23217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1700’s Violin</a:t>
            </a:r>
          </a:p>
        </p:txBody>
      </p:sp>
    </p:spTree>
    <p:extLst>
      <p:ext uri="{BB962C8B-B14F-4D97-AF65-F5344CB8AC3E}">
        <p14:creationId xmlns:p14="http://schemas.microsoft.com/office/powerpoint/2010/main" val="14552687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58BA97E6-7734-4F1C-84AE-084E2BCD5F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25" b="2248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D6DDC7-7E7D-4BC8-A406-D309A3E6C74C}"/>
              </a:ext>
            </a:extLst>
          </p:cNvPr>
          <p:cNvSpPr txBox="1"/>
          <p:nvPr/>
        </p:nvSpPr>
        <p:spPr>
          <a:xfrm>
            <a:off x="828675" y="5120639"/>
            <a:ext cx="7137263" cy="1280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spc="-50">
                <a:solidFill>
                  <a:srgbClr val="FFFFFF"/>
                </a:solidFill>
                <a:latin typeface="+mj-lt"/>
                <a:ea typeface="+mj-ea"/>
                <a:cs typeface="+mj-cs"/>
                <a:hlinkClick r:id="rId3"/>
              </a:rPr>
              <a:t>Musette in D major</a:t>
            </a:r>
            <a:endParaRPr lang="en-US" sz="4800" spc="-5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E739C496-72A6-4470-A701-A2F4F16F8268}"/>
              </a:ext>
            </a:extLst>
          </p:cNvPr>
          <p:cNvSpPr txBox="1"/>
          <p:nvPr/>
        </p:nvSpPr>
        <p:spPr>
          <a:xfrm>
            <a:off x="218972" y="0"/>
            <a:ext cx="11754055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US" sz="3600"/>
          </a:p>
          <a:p>
            <a:pPr>
              <a:spcAft>
                <a:spcPts val="600"/>
              </a:spcAft>
            </a:pPr>
            <a:endParaRPr lang="en-US" sz="3600"/>
          </a:p>
          <a:p>
            <a:pPr>
              <a:spcAft>
                <a:spcPts val="600"/>
              </a:spcAft>
            </a:pP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9927121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85020">
              <a:schemeClr val="accent1"/>
            </a:gs>
            <a:gs pos="8000">
              <a:schemeClr val="accent1">
                <a:lumMod val="60000"/>
                <a:lumOff val="40000"/>
              </a:schemeClr>
            </a:gs>
            <a:gs pos="100000">
              <a:schemeClr val="bg1">
                <a:tint val="100000"/>
                <a:shade val="80000"/>
                <a:satMod val="130000"/>
              </a:schemeClr>
            </a:gs>
            <a:gs pos="100000">
              <a:schemeClr val="bg1">
                <a:tint val="100000"/>
                <a:shade val="48000"/>
                <a:satMod val="12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:a16="http://schemas.microsoft.com/office/drawing/2014/main" id="{2C7211D9-E545-4D00-9874-641EC7C7BD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38">
            <a:extLst>
              <a:ext uri="{FF2B5EF4-FFF2-40B4-BE49-F238E27FC236}">
                <a16:creationId xmlns:a16="http://schemas.microsoft.com/office/drawing/2014/main" id="{5DBBC34A-8C43-4368-951E-A04EB7C00E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chemeClr val="bg1"/>
          </a:solidFill>
          <a:ln w="22225">
            <a:solidFill>
              <a:srgbClr val="27B8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5E04EB5-CE3C-4890-85EF-D60CD1CC01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7012" y="480060"/>
            <a:ext cx="11237976" cy="6022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968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81EF448-9217-4D20-B2DF-4F56E790280C}"/>
              </a:ext>
            </a:extLst>
          </p:cNvPr>
          <p:cNvSpPr txBox="1"/>
          <p:nvPr/>
        </p:nvSpPr>
        <p:spPr>
          <a:xfrm>
            <a:off x="-127818" y="0"/>
            <a:ext cx="12457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haroni" panose="02010803020104030203" pitchFamily="2" charset="-79"/>
                <a:cs typeface="Aharoni" panose="02010803020104030203" pitchFamily="2" charset="-79"/>
              </a:rPr>
              <a:t>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8CF9643-A28D-4B6D-8498-842FB6B68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139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2F27B06-2E3A-4358-8AC1-F77C5688DFC9}"/>
              </a:ext>
            </a:extLst>
          </p:cNvPr>
          <p:cNvSpPr txBox="1"/>
          <p:nvPr/>
        </p:nvSpPr>
        <p:spPr>
          <a:xfrm>
            <a:off x="318814" y="3761601"/>
            <a:ext cx="1173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</a:t>
            </a:r>
          </a:p>
          <a:p>
            <a:endParaRPr lang="en-US" dirty="0"/>
          </a:p>
          <a:p>
            <a:r>
              <a:rPr lang="en-US" sz="2400" dirty="0"/>
              <a:t>       = 2                = 1                 =1                  =1 silence                 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9953E7-D383-48CF-B374-0B01E9415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01885"/>
            <a:ext cx="714117" cy="97537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C74477E-BBF2-4A57-B81C-03CE803946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60180" y="3801886"/>
            <a:ext cx="833505" cy="97537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CB31824-9142-4103-9B5F-8D681F8F9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4089" y="4000253"/>
            <a:ext cx="1207937" cy="8153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F295F37-D0F9-4879-A1FE-A3BD6DB03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65599" y="4038600"/>
            <a:ext cx="520615" cy="81154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2F8EF3B-3A43-4AF2-A3AA-762976EA61A2}"/>
              </a:ext>
            </a:extLst>
          </p:cNvPr>
          <p:cNvSpPr/>
          <p:nvPr/>
        </p:nvSpPr>
        <p:spPr>
          <a:xfrm>
            <a:off x="8042786" y="2197100"/>
            <a:ext cx="453513" cy="1823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D8D1A7-6550-4CD9-9A25-8E2B61CC81C3}"/>
              </a:ext>
            </a:extLst>
          </p:cNvPr>
          <p:cNvSpPr/>
          <p:nvPr/>
        </p:nvSpPr>
        <p:spPr>
          <a:xfrm>
            <a:off x="7214716" y="5596932"/>
            <a:ext cx="914400" cy="7332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5493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AnalogousFromRegularSeedLeftStep">
      <a:dk1>
        <a:srgbClr val="000000"/>
      </a:dk1>
      <a:lt1>
        <a:srgbClr val="FFFFFF"/>
      </a:lt1>
      <a:dk2>
        <a:srgbClr val="412D24"/>
      </a:dk2>
      <a:lt2>
        <a:srgbClr val="E8E2E8"/>
      </a:lt2>
      <a:accent1>
        <a:srgbClr val="27B821"/>
      </a:accent1>
      <a:accent2>
        <a:srgbClr val="5DB414"/>
      </a:accent2>
      <a:accent3>
        <a:srgbClr val="98A91E"/>
      </a:accent3>
      <a:accent4>
        <a:srgbClr val="CF9917"/>
      </a:accent4>
      <a:accent5>
        <a:srgbClr val="E76029"/>
      </a:accent5>
      <a:accent6>
        <a:srgbClr val="D5172F"/>
      </a:accent6>
      <a:hlink>
        <a:srgbClr val="BD49C2"/>
      </a:hlink>
      <a:folHlink>
        <a:srgbClr val="7F7F7F"/>
      </a:folHlink>
    </a:clrScheme>
    <a:fontScheme name="Retrospect">
      <a:majorFont>
        <a:latin typeface="Tw Cen M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64</Words>
  <Application>Microsoft Office PowerPoint</Application>
  <PresentationFormat>Widescreen</PresentationFormat>
  <Paragraphs>11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Aharoni</vt:lpstr>
      <vt:lpstr>Calibri</vt:lpstr>
      <vt:lpstr>Tw Cen MT</vt:lpstr>
      <vt:lpstr>RetrospectVTI</vt:lpstr>
      <vt:lpstr>4th and 5th Gr.  Rhythms, Meter, Rhythm Composition    I Can speak and play rhythms. I Can create a two measure rhythmic pattern.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4th and 5th Gr.  Rhythms, Meter, Rhythm Composition    I Can speak and play rhythms. I Can create a two measure rhythmic pattern.</dc:title>
  <dc:creator>Badovinac, MaryAnn</dc:creator>
  <cp:lastModifiedBy>Badovinac, MaryAnn</cp:lastModifiedBy>
  <cp:revision>5</cp:revision>
  <dcterms:created xsi:type="dcterms:W3CDTF">2020-10-07T00:47:35Z</dcterms:created>
  <dcterms:modified xsi:type="dcterms:W3CDTF">2020-10-07T03:00:00Z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iteId">
    <vt:lpwstr>0cdcb198-8169-4b70-ba9f-da7e3ba700c2</vt:lpwstr>
  </property>
  <property fmtid="{D5CDD505-2E9C-101B-9397-08002B2CF9AE}" pid="4" name="MSIP_Label_0ee3c538-ec52-435f-ae58-017644bd9513_Owner">
    <vt:lpwstr>Badovinac@fultonschools.org</vt:lpwstr>
  </property>
  <property fmtid="{D5CDD505-2E9C-101B-9397-08002B2CF9AE}" pid="5" name="MSIP_Label_0ee3c538-ec52-435f-ae58-017644bd9513_SetDate">
    <vt:lpwstr>2020-10-07T02:59:28.6310175Z</vt:lpwstr>
  </property>
  <property fmtid="{D5CDD505-2E9C-101B-9397-08002B2CF9AE}" pid="6" name="MSIP_Label_0ee3c538-ec52-435f-ae58-017644bd9513_Name">
    <vt:lpwstr>General</vt:lpwstr>
  </property>
  <property fmtid="{D5CDD505-2E9C-101B-9397-08002B2CF9AE}" pid="7" name="MSIP_Label_0ee3c538-ec52-435f-ae58-017644bd9513_Application">
    <vt:lpwstr>Microsoft Azure Information Protection</vt:lpwstr>
  </property>
  <property fmtid="{D5CDD505-2E9C-101B-9397-08002B2CF9AE}" pid="8" name="MSIP_Label_0ee3c538-ec52-435f-ae58-017644bd9513_Extended_MSFT_Method">
    <vt:lpwstr>Automatic</vt:lpwstr>
  </property>
  <property fmtid="{D5CDD505-2E9C-101B-9397-08002B2CF9AE}" pid="9" name="Sensitivity">
    <vt:lpwstr>General</vt:lpwstr>
  </property>
</Properties>
</file>