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8" r:id="rId4"/>
    <p:sldId id="270" r:id="rId5"/>
    <p:sldId id="263" r:id="rId6"/>
    <p:sldId id="276" r:id="rId7"/>
    <p:sldId id="260" r:id="rId8"/>
    <p:sldId id="264" r:id="rId9"/>
    <p:sldId id="265" r:id="rId10"/>
    <p:sldId id="271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86160-28E3-423E-A756-D4BDB4B255D4}" v="100" dt="2020-09-17T16:04:00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5:45:57.58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60,'1001'0,"-995"0,-1 0,1 0,-1-1,1 0,0 0,-1 0,0-1,1 0,-1 0,0 0,0-1,0 0,0 0,6-4,-4 2,1 1,-1 0,1 1,0 0,0 0,0 0,1 1,-1 1,1-1,-1 1,1 1,-1 0,16 1,-23-1,0 0,0 1,0-1,0 0,0 1,-1-1,1 1,0-1,0 1,0-1,-1 1,1-1,0 1,0 0,-1 0,1-1,-1 1,1 0,-1 0,1 0,-1-1,1 1,-1 0,0 0,1 0,-1 0,0 2,1 28,-1-26,-2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1:58:34.6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13,'0'0,"0"0,0-1,0 1,0-1,0 1,0-1,0 1,0-1,0 1,0-1,0 1,0-1,1 1,-1 0,0-1,0 1,1-1,-1 1,0 0,0-1,1 1,-1 0,0-1,1 1,-1 0,1 0,-1-1,0 1,1 0,-1 0,1 0,-1-1,1 1,-1 0,0 0,1 0,-1 0,1 0,-1 0,1 0,-1 0,1 0,-1 0,1 0,-1 0,1 0,-1 0,0 1,1-1,-1 0,1 1,26 12,-22-10,17 7,1-1,-1-1,1-1,1-1,-1-1,39 4,4 2,-40-6,44 4,374-7,-221-4,-122 1,118 3,-205 0,0 0,0 2,-1-1,1 2,18 8,10 3,-6-6,0-1,1-1,1-3,54 2,-90-7,17 1,-1 0,20 5,-32-5,0 1,0 0,0 0,0 0,-1 1,1 0,-1 0,1 0,8 8,2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1:58:39.00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0,'952'0,"-918"2,0 2,0 1,44 13,-36-8,56 6,-9-2,-61-8,47 4,-65-9,9-1,-1 1,1 2,23 5,-16-3,0 0,1-2,38 1,-38-4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1:58:42.40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5 89,'-2'-21,"2"19,-1 1,1-1,-1 0,1 1,0-1,-1 0,1 0,0 1,0-1,0 0,1 0,-1 1,0-1,1 0,-1 1,1-1,-1 0,1 1,0-1,0 1,0-1,0 1,0-1,0 1,0 0,0-1,1 1,-1 0,0 0,2-1,3-1,-1 0,1 1,0 0,0 0,-1 0,1 1,1-1,-1 1,6 0,60 2,-43 0,584 1,-421-2,-163 2,1 1,31 7,40 3,-49-11,-24-2,0 2,39 6,90 13,-44-8,0-4,-39-5,-54-1,28 7,-31-6,1 0,20 1,192-3,-122-3,-83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8ED7-2DC9-4000-ADC1-ABDF31F7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10CB1-1998-4F48-8517-A2CC685F1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C7440-D91D-476D-A198-3EC95CC7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C25A1-2494-499A-A52F-6B8B417A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2B214-7445-4C40-892E-137AB4FD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AE23-8FEB-469A-9FCB-DDBA32A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F8FCA-9791-43FE-8344-B4D5FD048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B6F5F-3923-43EC-95A6-B360BC08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77A29-B51E-412B-8E31-B4060B5D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664F-48DC-4B4B-976A-557BE2D5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F2E08-FB34-498A-95E5-A57ACF7F6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0E91-549A-424A-9663-6A5513F27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9999-D55D-426D-B4BC-DCD9ED22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D3AC-0090-4630-838C-4C270F2C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4EDB6-508E-4E94-AD63-F52AA3F3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14F2-D99E-4417-9A0F-86FBCD55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2BCA-A54B-4214-A4D3-0F34FAFA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49C36-F761-4529-8C66-94C70E36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1BE29-C159-451F-BA3B-357BA9CD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9E4B-A730-43A0-8025-535B6639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85CE-A117-41E7-820D-D95EEF52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E20C-7EA3-43CC-B10C-F660F0A3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1718-3370-4CA7-8317-E48089CC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DA3E-9A04-4AD7-9698-41444207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E6CF-520E-490A-A237-908ECEF8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B0DF-B3E8-46FF-9D32-40FA4BDF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54F6-FD7A-4826-BFCC-04D7DCE8D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5FB19-88F5-4498-BBBD-CA2A31AA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7ABD0-62CE-408C-861E-3F46F22C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02DCB-88CC-453D-9DA7-C3A0DFE8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0327E-B59F-4ACC-AB3E-A0A703AF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1B93-3F4F-4445-96BA-29BCD3BF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617E-B567-4739-9F5E-66093E70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127BB-0071-4CC0-A791-43F20D56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C818E-B8F5-4F54-B92B-78658241F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CD141-7E52-4391-B30C-8B66A91FD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4F85E-B1CB-4067-A898-0883F1B1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C9EE3-4C17-4271-98F0-64F75D13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00861-6F2E-45B6-A4B1-DB39ED9C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B0BA-FF03-4433-8003-311BD477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9066E-A1E7-4DB5-9705-702BE13A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1EF3F-1520-4D7C-838E-EC2E7E1C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E1F99-CFBB-4CFC-B724-35966CC1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75BF9-B548-43D3-A7EE-9C7E2126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ACF69-C6A3-4B77-9D91-889580C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2D58-8FB2-474C-929E-671DB3E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9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AE52-B9EE-4767-83EE-76F5398E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3C6A-03DB-4510-A1F2-95CB5AB7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5D5CF-8ED1-47F2-AF24-2CAED49E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CFD73-A7D3-4520-BE56-0EE8C70C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BF95A-F998-4C65-B5AE-8CED433F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D7483-8202-4317-A54E-0319D6E9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703B-A1AC-4947-9B5F-C203E3E9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0F484-04D6-4E22-A46D-33A3405F2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A7B6E-043C-431A-BE4F-315F03D5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FE0DF-42BB-4F0C-A206-E8C1D973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91C00-6989-416E-A16E-AF62B37C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27CF-299A-499C-BAC3-A5590B10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15CE4-140F-449D-9642-361F9976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2B3B5-CF25-412A-9059-F3E4F7863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75ED9-0D29-4DDE-BD19-E27B6DAFA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FEC9-DB6E-460B-B495-BFD60BCCE91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B8A2-0D84-49FB-ACEC-A915699A5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8C4C0-B492-4B26-A901-3F3A40E5F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17EC-7ED3-4518-9D07-F441E92D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hyperlink" Target="http://order.uprintinvitations.com/Invitations-Boys/50-s-Sock-Hop-Birthday-Invitations.htm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3KjDpvmtw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75qDst8w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2.xml"/><Relationship Id="rId10" Type="http://schemas.openxmlformats.org/officeDocument/2006/relationships/image" Target="../media/image80.png"/><Relationship Id="rId4" Type="http://schemas.openxmlformats.org/officeDocument/2006/relationships/hyperlink" Target="https://commons.wikimedia.org/wiki/File:Quarter_note_with_upwards_stem.svg" TargetMode="External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ene, laser, light, stage&#10;&#10;Description automatically generated">
            <a:extLst>
              <a:ext uri="{FF2B5EF4-FFF2-40B4-BE49-F238E27FC236}">
                <a16:creationId xmlns:a16="http://schemas.microsoft.com/office/drawing/2014/main" id="{3367DC15-6489-42B3-A557-7E1FAAB8B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21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C40C3-7D0A-424A-A137-E2E4D322AE5F}"/>
              </a:ext>
            </a:extLst>
          </p:cNvPr>
          <p:cNvSpPr txBox="1"/>
          <p:nvPr/>
        </p:nvSpPr>
        <p:spPr>
          <a:xfrm>
            <a:off x="722615" y="278765"/>
            <a:ext cx="107467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Broadway" panose="04040905080B02020502" pitchFamily="82" charset="0"/>
              </a:rPr>
              <a:t>4</a:t>
            </a:r>
            <a:r>
              <a:rPr lang="en-US" sz="4800" baseline="30000" dirty="0">
                <a:solidFill>
                  <a:srgbClr val="FFFF00"/>
                </a:solidFill>
                <a:latin typeface="Broadway" panose="04040905080B02020502" pitchFamily="82" charset="0"/>
              </a:rPr>
              <a:t>th</a:t>
            </a:r>
            <a:r>
              <a:rPr lang="en-US" sz="4800" dirty="0">
                <a:solidFill>
                  <a:srgbClr val="FFFF00"/>
                </a:solidFill>
                <a:latin typeface="Broadway" panose="04040905080B02020502" pitchFamily="82" charset="0"/>
              </a:rPr>
              <a:t> and 5</a:t>
            </a:r>
            <a:r>
              <a:rPr lang="en-US" sz="4800" baseline="30000" dirty="0">
                <a:solidFill>
                  <a:srgbClr val="FFFF00"/>
                </a:solidFill>
                <a:latin typeface="Broadway" panose="04040905080B02020502" pitchFamily="82" charset="0"/>
              </a:rPr>
              <a:t>th</a:t>
            </a:r>
            <a:r>
              <a:rPr lang="en-US" sz="4800" dirty="0">
                <a:solidFill>
                  <a:srgbClr val="FFFF00"/>
                </a:solidFill>
                <a:latin typeface="Broadway" panose="04040905080B02020502" pitchFamily="82" charset="0"/>
              </a:rPr>
              <a:t> Grades  </a:t>
            </a:r>
          </a:p>
          <a:p>
            <a:pPr algn="ctr"/>
            <a:r>
              <a:rPr lang="en-US" sz="4800" dirty="0">
                <a:solidFill>
                  <a:srgbClr val="FFFF00"/>
                </a:solidFill>
                <a:latin typeface="Broadway" panose="04040905080B02020502" pitchFamily="82" charset="0"/>
              </a:rPr>
              <a:t>Rhythm</a:t>
            </a:r>
          </a:p>
          <a:p>
            <a:pPr algn="ctr"/>
            <a:r>
              <a:rPr lang="en-US" sz="4800" dirty="0">
                <a:solidFill>
                  <a:srgbClr val="FFFF00"/>
                </a:solidFill>
                <a:latin typeface="Broadway" panose="04040905080B02020502" pitchFamily="82" charset="0"/>
              </a:rPr>
              <a:t>And Body Percussion</a:t>
            </a:r>
          </a:p>
          <a:p>
            <a:endParaRPr 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53763-87FC-42E8-9D6E-E8BD6C1BBC25}"/>
              </a:ext>
            </a:extLst>
          </p:cNvPr>
          <p:cNvSpPr txBox="1"/>
          <p:nvPr/>
        </p:nvSpPr>
        <p:spPr>
          <a:xfrm>
            <a:off x="1207402" y="4455577"/>
            <a:ext cx="10983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Broadway" panose="04040905080B02020502" pitchFamily="82" charset="0"/>
              </a:rPr>
              <a:t>I can clap simple rhythms</a:t>
            </a:r>
          </a:p>
          <a:p>
            <a:r>
              <a:rPr lang="en-US" sz="4400" dirty="0">
                <a:solidFill>
                  <a:srgbClr val="FFFF00"/>
                </a:solidFill>
                <a:latin typeface="Broadway" panose="04040905080B02020502" pitchFamily="82" charset="0"/>
              </a:rPr>
              <a:t>I Can Perform Body Percussion</a:t>
            </a:r>
          </a:p>
          <a:p>
            <a:r>
              <a:rPr lang="en-US" sz="4400" dirty="0">
                <a:solidFill>
                  <a:srgbClr val="FFFF00"/>
                </a:solidFill>
                <a:latin typeface="Broadway" panose="04040905080B02020502" pitchFamily="82" charset="0"/>
              </a:rPr>
              <a:t>I Can Create Body Percussion</a:t>
            </a:r>
          </a:p>
        </p:txBody>
      </p:sp>
    </p:spTree>
    <p:extLst>
      <p:ext uri="{BB962C8B-B14F-4D97-AF65-F5344CB8AC3E}">
        <p14:creationId xmlns:p14="http://schemas.microsoft.com/office/powerpoint/2010/main" val="339737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7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yer, person, holding, riding&#10;&#10;Description automatically generated">
            <a:extLst>
              <a:ext uri="{FF2B5EF4-FFF2-40B4-BE49-F238E27FC236}">
                <a16:creationId xmlns:a16="http://schemas.microsoft.com/office/drawing/2014/main" id="{ACD0A5F1-A2F5-488C-B91C-73AA3A8D1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526" b="11274"/>
          <a:stretch/>
        </p:blipFill>
        <p:spPr>
          <a:xfrm>
            <a:off x="2330445" y="643467"/>
            <a:ext cx="7531110" cy="5571066"/>
          </a:xfrm>
          <a:prstGeom prst="rect">
            <a:avLst/>
          </a:prstGeom>
        </p:spPr>
      </p:pic>
      <p:pic>
        <p:nvPicPr>
          <p:cNvPr id="5" name="7-27 At the Hop (St. Voc.) p. 168">
            <a:hlinkClick r:id="" action="ppaction://media"/>
            <a:extLst>
              <a:ext uri="{FF2B5EF4-FFF2-40B4-BE49-F238E27FC236}">
                <a16:creationId xmlns:a16="http://schemas.microsoft.com/office/drawing/2014/main" id="{E9C2F659-655B-4C1B-9AB1-2390CB992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0153" y="5280917"/>
            <a:ext cx="755436" cy="75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71348-1524-44C0-AD72-0D454E43BA59}"/>
              </a:ext>
            </a:extLst>
          </p:cNvPr>
          <p:cNvSpPr txBox="1"/>
          <p:nvPr/>
        </p:nvSpPr>
        <p:spPr>
          <a:xfrm>
            <a:off x="477013" y="480060"/>
            <a:ext cx="4058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Let’s Go To The Hop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4x (16 counts)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Come On…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Let’s Go To The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Hop! (8 counts)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70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18EE9-6364-4A76-9DF3-904BEE078B64}"/>
              </a:ext>
            </a:extLst>
          </p:cNvPr>
          <p:cNvSpPr txBox="1"/>
          <p:nvPr/>
        </p:nvSpPr>
        <p:spPr>
          <a:xfrm>
            <a:off x="1951395" y="1341791"/>
            <a:ext cx="8646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Create a Body Percussion Rhythm-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An Eight Count Ostinato perform it 4x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A8C6-54CD-419A-AB40-F08B1482886F}"/>
              </a:ext>
            </a:extLst>
          </p:cNvPr>
          <p:cNvSpPr txBox="1"/>
          <p:nvPr/>
        </p:nvSpPr>
        <p:spPr>
          <a:xfrm>
            <a:off x="1938563" y="757016"/>
            <a:ext cx="373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8 Count Ostinato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D1D5F-D844-4C32-80B7-AF922E789984}"/>
              </a:ext>
            </a:extLst>
          </p:cNvPr>
          <p:cNvSpPr txBox="1"/>
          <p:nvPr/>
        </p:nvSpPr>
        <p:spPr>
          <a:xfrm>
            <a:off x="3095191" y="2897057"/>
            <a:ext cx="5166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1234,          1234,                            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1234,          1234, 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1234,          1234,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1234           1234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9ABC8-CF69-43CC-84BD-37A5080D6F00}"/>
              </a:ext>
            </a:extLst>
          </p:cNvPr>
          <p:cNvSpPr txBox="1"/>
          <p:nvPr/>
        </p:nvSpPr>
        <p:spPr>
          <a:xfrm>
            <a:off x="246579" y="2460504"/>
            <a:ext cx="231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Clap, clap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9DEA-0E9B-4DC9-B842-9148A0D5B1EC}"/>
              </a:ext>
            </a:extLst>
          </p:cNvPr>
          <p:cNvSpPr txBox="1"/>
          <p:nvPr/>
        </p:nvSpPr>
        <p:spPr>
          <a:xfrm>
            <a:off x="8990439" y="5517351"/>
            <a:ext cx="308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Step,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F8C9E-D723-483E-9F33-248E4BB9BE29}"/>
              </a:ext>
            </a:extLst>
          </p:cNvPr>
          <p:cNvSpPr txBox="1"/>
          <p:nvPr/>
        </p:nvSpPr>
        <p:spPr>
          <a:xfrm>
            <a:off x="452063" y="5537771"/>
            <a:ext cx="252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Snap, snap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2519F-F74E-4D95-99A2-029542B7F3AE}"/>
              </a:ext>
            </a:extLst>
          </p:cNvPr>
          <p:cNvSpPr txBox="1"/>
          <p:nvPr/>
        </p:nvSpPr>
        <p:spPr>
          <a:xfrm>
            <a:off x="9679756" y="2547376"/>
            <a:ext cx="1835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Pat, pat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(thigh)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0EEB0-32A4-420E-B8CA-78597A257590}"/>
              </a:ext>
            </a:extLst>
          </p:cNvPr>
          <p:cNvSpPr txBox="1"/>
          <p:nvPr/>
        </p:nvSpPr>
        <p:spPr>
          <a:xfrm>
            <a:off x="4290726" y="6070236"/>
            <a:ext cx="240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Click, click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C79B7-C7FF-4DE7-B082-2F1E419E2D01}"/>
              </a:ext>
            </a:extLst>
          </p:cNvPr>
          <p:cNvSpPr txBox="1"/>
          <p:nvPr/>
        </p:nvSpPr>
        <p:spPr>
          <a:xfrm>
            <a:off x="9292372" y="4150719"/>
            <a:ext cx="285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Brush, brush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88385-6A88-47C5-8005-842AD8834AEF}"/>
              </a:ext>
            </a:extLst>
          </p:cNvPr>
          <p:cNvSpPr txBox="1"/>
          <p:nvPr/>
        </p:nvSpPr>
        <p:spPr>
          <a:xfrm>
            <a:off x="246580" y="3624594"/>
            <a:ext cx="1787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Pat, pat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(chest)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18661-8939-4CC6-B55B-542F95F76C91}"/>
              </a:ext>
            </a:extLst>
          </p:cNvPr>
          <p:cNvSpPr txBox="1"/>
          <p:nvPr/>
        </p:nvSpPr>
        <p:spPr>
          <a:xfrm>
            <a:off x="3892687" y="40169"/>
            <a:ext cx="487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Let’s Go To The Hop!</a:t>
            </a:r>
          </a:p>
        </p:txBody>
      </p:sp>
      <p:pic>
        <p:nvPicPr>
          <p:cNvPr id="24" name="7-27 At the Hop (St. Voc.) p. 168">
            <a:hlinkClick r:id="" action="ppaction://media"/>
            <a:extLst>
              <a:ext uri="{FF2B5EF4-FFF2-40B4-BE49-F238E27FC236}">
                <a16:creationId xmlns:a16="http://schemas.microsoft.com/office/drawing/2014/main" id="{8F46A2E4-3503-4D99-B9EC-9EF5E6A7C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4392" y="-153060"/>
            <a:ext cx="725705" cy="7257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B27B0E-CDAE-4A8C-A6DD-579C5871F11D}"/>
              </a:ext>
            </a:extLst>
          </p:cNvPr>
          <p:cNvSpPr txBox="1"/>
          <p:nvPr/>
        </p:nvSpPr>
        <p:spPr>
          <a:xfrm>
            <a:off x="2804844" y="2460504"/>
            <a:ext cx="641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 Measures of 4 counts in each meas.</a:t>
            </a:r>
          </a:p>
        </p:txBody>
      </p:sp>
    </p:spTree>
    <p:extLst>
      <p:ext uri="{BB962C8B-B14F-4D97-AF65-F5344CB8AC3E}">
        <p14:creationId xmlns:p14="http://schemas.microsoft.com/office/powerpoint/2010/main" val="4823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E8E6F4-5666-42E5-9C52-DEF6F7CCE6E9}"/>
              </a:ext>
            </a:extLst>
          </p:cNvPr>
          <p:cNvSpPr txBox="1"/>
          <p:nvPr/>
        </p:nvSpPr>
        <p:spPr>
          <a:xfrm>
            <a:off x="236306" y="226031"/>
            <a:ext cx="11955694" cy="652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Directions for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Flipgrid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create an 8 count body percussion and perform it with the chorus part of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Hop. You will repeat it 4 times during the chorus: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</a:rPr>
              <a:t>Let’s Go To The Hop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</a:rPr>
              <a:t>4x (16 counts)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</a:rPr>
              <a:t>Come On…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</a:rPr>
              <a:t>Let’s Go To The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</a:rPr>
              <a:t>Hop! (16 counts)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Hover mouse over At The Hop,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press ctrl and click, at Chorus - 0:32 begin audio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and add body percussion (8 count body percussion &amp; perform it 4 times) Video your body percussion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with audio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At The Hop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9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5ECC0-5FAF-48B6-8168-CB111BD363CA}"/>
              </a:ext>
            </a:extLst>
          </p:cNvPr>
          <p:cNvSpPr txBox="1"/>
          <p:nvPr/>
        </p:nvSpPr>
        <p:spPr>
          <a:xfrm>
            <a:off x="4470400" y="0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5606D-5644-4829-94C8-B42C6CDFBB18}"/>
              </a:ext>
            </a:extLst>
          </p:cNvPr>
          <p:cNvSpPr txBox="1"/>
          <p:nvPr/>
        </p:nvSpPr>
        <p:spPr>
          <a:xfrm>
            <a:off x="1066800" y="1097280"/>
            <a:ext cx="112064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RHYTHM – patterns of long and short sounds, and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                      rests organized in a set time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Ostinato – a repeated rhythm or melody used to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                     provide unity in the music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Body Percussion – creating rhythm patterns on the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                     body using claps, stomps, taps, pats, etc.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Measures – </a:t>
            </a:r>
            <a:r>
              <a:rPr lang="en-US" sz="3200" dirty="0" err="1">
                <a:latin typeface="Arial Rounded MT Bold" panose="020F0704030504030204" pitchFamily="34" charset="0"/>
              </a:rPr>
              <a:t>barlines</a:t>
            </a:r>
            <a:r>
              <a:rPr lang="en-US" sz="3200" dirty="0">
                <a:latin typeface="Arial Rounded MT Bold" panose="020F0704030504030204" pitchFamily="34" charset="0"/>
              </a:rPr>
              <a:t> divide music into measures to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                     organize music and make it easier to read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Quarter note- equals one count of sound in 4/4 meter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Quarter rest – equals one count of silence in 4/4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Eighth note – equals ½ count of sound in 4/4 meter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A0EAA-5D5C-4BD1-BBEB-8CAA51EDC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25859"/>
            <a:ext cx="12192000" cy="7109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2378C-AD50-423B-AD7E-30541C76BA08}"/>
              </a:ext>
            </a:extLst>
          </p:cNvPr>
          <p:cNvSpPr txBox="1"/>
          <p:nvPr/>
        </p:nvSpPr>
        <p:spPr>
          <a:xfrm>
            <a:off x="256854" y="215757"/>
            <a:ext cx="2321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Practice reading rhythms…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CCA45-6BE8-41C5-BEC9-B78FDD8F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748" y="863519"/>
            <a:ext cx="498534" cy="753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5F035-78EB-43DA-AFB1-1B498642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75" y="863519"/>
            <a:ext cx="498534" cy="753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63B40-1E47-4577-91C4-3A7CC9B7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75" y="54819"/>
            <a:ext cx="498534" cy="7538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A3B28A-A463-4B28-8402-15EF803645EA}"/>
                  </a:ext>
                </a:extLst>
              </p14:cNvPr>
              <p14:cNvContentPartPr/>
              <p14:nvPr/>
            </p14:nvContentPartPr>
            <p14:xfrm>
              <a:off x="9688089" y="954081"/>
              <a:ext cx="444960" cy="2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A3B28A-A463-4B28-8402-15EF803645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2449" y="918441"/>
                <a:ext cx="516600" cy="100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D28517C-2CD9-43D9-A0D0-9B8AA6D71B85}"/>
              </a:ext>
            </a:extLst>
          </p:cNvPr>
          <p:cNvSpPr txBox="1"/>
          <p:nvPr/>
        </p:nvSpPr>
        <p:spPr>
          <a:xfrm>
            <a:off x="9960661" y="-53248"/>
            <a:ext cx="623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3200" dirty="0"/>
              <a:t>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338B3D-62D4-4BBE-9C24-AC5100E2378C}"/>
              </a:ext>
            </a:extLst>
          </p:cNvPr>
          <p:cNvSpPr txBox="1"/>
          <p:nvPr/>
        </p:nvSpPr>
        <p:spPr>
          <a:xfrm>
            <a:off x="10341744" y="1079644"/>
            <a:ext cx="93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Ti-Ti</a:t>
            </a:r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FB53ED-DC09-4315-8517-318F39EED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506" y="80152"/>
            <a:ext cx="395202" cy="7724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F6D01F-246A-453E-8F3C-1047F9ACDB3B}"/>
              </a:ext>
            </a:extLst>
          </p:cNvPr>
          <p:cNvSpPr txBox="1"/>
          <p:nvPr/>
        </p:nvSpPr>
        <p:spPr>
          <a:xfrm>
            <a:off x="11256962" y="247435"/>
            <a:ext cx="93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753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Avlaia Group -  In the hall of the body percussion king">
            <a:hlinkClick r:id="" action="ppaction://media"/>
            <a:extLst>
              <a:ext uri="{FF2B5EF4-FFF2-40B4-BE49-F238E27FC236}">
                <a16:creationId xmlns:a16="http://schemas.microsoft.com/office/drawing/2014/main" id="{BCD5DFEA-84F4-43C1-9634-DBA69C3B84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6484AD-BE04-4D87-B9E0-4DF2D0C28E72}"/>
              </a:ext>
            </a:extLst>
          </p:cNvPr>
          <p:cNvSpPr/>
          <p:nvPr/>
        </p:nvSpPr>
        <p:spPr>
          <a:xfrm>
            <a:off x="1933066" y="172764"/>
            <a:ext cx="78327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CONTINUALLY REPEATED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RHYTHMIC  OR MELODIC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PHRASE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B253D-56D7-4F4E-9FB8-9EA85B38712E}"/>
              </a:ext>
            </a:extLst>
          </p:cNvPr>
          <p:cNvSpPr/>
          <p:nvPr/>
        </p:nvSpPr>
        <p:spPr>
          <a:xfrm>
            <a:off x="4286251" y="0"/>
            <a:ext cx="31263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OSTINATO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11A4-BC9D-4E06-96AB-FA042FB7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34" y="4508975"/>
            <a:ext cx="3523384" cy="1429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7D784-636F-4997-AD04-5D6C44FD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16" y="4508976"/>
            <a:ext cx="3523383" cy="1429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6CEB1-72DC-43C9-B21D-0C2E4327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99" y="4510702"/>
            <a:ext cx="3519128" cy="1427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13B2BA-5832-46FA-93B1-52704FF68DFE}"/>
              </a:ext>
            </a:extLst>
          </p:cNvPr>
          <p:cNvSpPr txBox="1"/>
          <p:nvPr/>
        </p:nvSpPr>
        <p:spPr>
          <a:xfrm>
            <a:off x="0" y="4508975"/>
            <a:ext cx="515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3A1D4-3386-4BE7-B6AD-C7B1C36BAE10}"/>
              </a:ext>
            </a:extLst>
          </p:cNvPr>
          <p:cNvSpPr txBox="1"/>
          <p:nvPr/>
        </p:nvSpPr>
        <p:spPr>
          <a:xfrm>
            <a:off x="444587" y="3817334"/>
            <a:ext cx="1056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slap                                             </a:t>
            </a:r>
            <a:r>
              <a:rPr lang="en-US" sz="2400" dirty="0" err="1"/>
              <a:t>clapclappatpat</a:t>
            </a:r>
            <a:r>
              <a:rPr lang="en-US" sz="2400" dirty="0"/>
              <a:t>          stomp    repeat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550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able, swinging, game&#10;&#10;Description automatically generated">
            <a:extLst>
              <a:ext uri="{FF2B5EF4-FFF2-40B4-BE49-F238E27FC236}">
                <a16:creationId xmlns:a16="http://schemas.microsoft.com/office/drawing/2014/main" id="{38F750EA-4DF1-457B-9E9A-434BB2281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r="-1" b="1065"/>
          <a:stretch/>
        </p:blipFill>
        <p:spPr>
          <a:xfrm>
            <a:off x="250613" y="321733"/>
            <a:ext cx="11548534" cy="621453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F16B31-3ECC-47FA-A661-EC8F0E963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0080" y="443652"/>
            <a:ext cx="690880" cy="115146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427A90-2852-4BAC-9B9C-26ECBD474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3733" y="1955798"/>
            <a:ext cx="690880" cy="115146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1A053A3-B9B4-41CB-B27E-B7E5CB516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2853" y="1955795"/>
            <a:ext cx="690880" cy="115146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50C9A39-5202-4A3B-BADA-204A0B2D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880" y="3522131"/>
            <a:ext cx="690880" cy="115146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B6DD5FA-0945-400D-B140-1AC92BE19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960" y="3522132"/>
            <a:ext cx="690880" cy="1151467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79C4F26-A079-4757-A4A7-D1DEB3B3D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0960" y="5262880"/>
            <a:ext cx="690880" cy="115146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35BB00F-92ED-4C7E-8A80-C8EBEA2F9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5262881"/>
            <a:ext cx="690880" cy="11514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DF04503-947F-4A4C-992B-7EE357D26B6E}"/>
                  </a:ext>
                </a:extLst>
              </p14:cNvPr>
              <p14:cNvContentPartPr/>
              <p14:nvPr/>
            </p14:nvContentPartPr>
            <p14:xfrm>
              <a:off x="842840" y="2036800"/>
              <a:ext cx="697680" cy="86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DF04503-947F-4A4C-992B-7EE357D26B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200" y="2001160"/>
                <a:ext cx="769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7C5C88-77D3-4AD9-A3EB-C49734E2A231}"/>
                  </a:ext>
                </a:extLst>
              </p14:cNvPr>
              <p14:cNvContentPartPr/>
              <p14:nvPr/>
            </p14:nvContentPartPr>
            <p14:xfrm>
              <a:off x="782000" y="3657160"/>
              <a:ext cx="627840" cy="4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7C5C88-77D3-4AD9-A3EB-C49734E2A2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000" y="3621160"/>
                <a:ext cx="699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B8B279-4228-4472-AAAE-A9FAA54B0BC6}"/>
                  </a:ext>
                </a:extLst>
              </p14:cNvPr>
              <p14:cNvContentPartPr/>
              <p14:nvPr/>
            </p14:nvContentPartPr>
            <p14:xfrm>
              <a:off x="942560" y="5342320"/>
              <a:ext cx="844920" cy="43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B8B279-4228-4472-AAAE-A9FAA54B0B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6560" y="5306320"/>
                <a:ext cx="9165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13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4FBC2-C27E-4E25-993B-124B2CF5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" y="1538817"/>
            <a:ext cx="12051957" cy="307878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E6A5-2023-43C5-B396-42AFA7905881}"/>
              </a:ext>
            </a:extLst>
          </p:cNvPr>
          <p:cNvSpPr txBox="1"/>
          <p:nvPr/>
        </p:nvSpPr>
        <p:spPr>
          <a:xfrm>
            <a:off x="1746607" y="0"/>
            <a:ext cx="7610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                 4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Meter in 4. Create Body Percussion to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Measure 1,2, or 3 using Claps, taps,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26271-3DDC-4378-9E68-FB2364A550AE}"/>
              </a:ext>
            </a:extLst>
          </p:cNvPr>
          <p:cNvSpPr txBox="1"/>
          <p:nvPr/>
        </p:nvSpPr>
        <p:spPr>
          <a:xfrm>
            <a:off x="256854" y="4695290"/>
            <a:ext cx="11865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Pats, stomps, mouth sounds, snaps, etc.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Example for measure 1:    </a:t>
            </a:r>
            <a:r>
              <a:rPr lang="en-US" sz="3200" dirty="0" err="1">
                <a:latin typeface="Arial Rounded MT Bold" panose="020F0704030504030204" pitchFamily="34" charset="0"/>
              </a:rPr>
              <a:t>Stomp,stomp</a:t>
            </a:r>
            <a:r>
              <a:rPr lang="en-US" sz="3200" dirty="0">
                <a:latin typeface="Arial Rounded MT Bold" panose="020F0704030504030204" pitchFamily="34" charset="0"/>
              </a:rPr>
              <a:t>, Clap, snap</a:t>
            </a:r>
          </a:p>
          <a:p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You must use at least three different sounds.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4D51C-AB98-468A-ADAA-43499308C33C}"/>
              </a:ext>
            </a:extLst>
          </p:cNvPr>
          <p:cNvSpPr/>
          <p:nvPr/>
        </p:nvSpPr>
        <p:spPr>
          <a:xfrm>
            <a:off x="7976344" y="2082420"/>
            <a:ext cx="3954923" cy="2423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EEA8A-84F9-49B8-93BF-7AD09170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" y="1592641"/>
            <a:ext cx="12051957" cy="307878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5AF75-46F8-4C47-AEB7-4A78C821C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0" y="2993579"/>
            <a:ext cx="3767767" cy="1536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014961-D996-490A-B376-E8EFDE2A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826" y="3001820"/>
            <a:ext cx="3316783" cy="1422909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EFE3B59-B345-421B-9F35-5AA32C5440FD}"/>
              </a:ext>
            </a:extLst>
          </p:cNvPr>
          <p:cNvSpPr/>
          <p:nvPr/>
        </p:nvSpPr>
        <p:spPr>
          <a:xfrm>
            <a:off x="4360844" y="2283361"/>
            <a:ext cx="661012" cy="70651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B39BCF7-A39B-49B8-9E26-DFC16C191B3B}"/>
              </a:ext>
            </a:extLst>
          </p:cNvPr>
          <p:cNvSpPr/>
          <p:nvPr/>
        </p:nvSpPr>
        <p:spPr>
          <a:xfrm>
            <a:off x="8184826" y="2283361"/>
            <a:ext cx="661012" cy="70651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C10EC-EC8C-496E-B595-A5B070DD6CEF}"/>
              </a:ext>
            </a:extLst>
          </p:cNvPr>
          <p:cNvSpPr txBox="1"/>
          <p:nvPr/>
        </p:nvSpPr>
        <p:spPr>
          <a:xfrm>
            <a:off x="3168348" y="2018057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Hand Jive to: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We Go Together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C10EC-EC8C-496E-B595-A5B070DD6CEF}"/>
              </a:ext>
            </a:extLst>
          </p:cNvPr>
          <p:cNvSpPr txBox="1"/>
          <p:nvPr/>
        </p:nvSpPr>
        <p:spPr>
          <a:xfrm>
            <a:off x="3185041" y="-165886"/>
            <a:ext cx="5782716" cy="1314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080808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We Go Together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2-27 We Go Together from Grease (St.">
            <a:hlinkClick r:id="" action="ppaction://media"/>
            <a:extLst>
              <a:ext uri="{FF2B5EF4-FFF2-40B4-BE49-F238E27FC236}">
                <a16:creationId xmlns:a16="http://schemas.microsoft.com/office/drawing/2014/main" id="{50C9212C-78D2-4F5E-8156-28F274C57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4717" y="362917"/>
            <a:ext cx="785276" cy="785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18EE9-6364-4A76-9DF3-904BEE078B64}"/>
              </a:ext>
            </a:extLst>
          </p:cNvPr>
          <p:cNvSpPr txBox="1"/>
          <p:nvPr/>
        </p:nvSpPr>
        <p:spPr>
          <a:xfrm>
            <a:off x="2806308" y="2257720"/>
            <a:ext cx="86462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Pat, Pat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Clap, Clap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Right hand over left – 2 times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Left hand over right – 2 times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Right fist bump on Left – 2 times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Left fist bump on Right – 2 times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Right thumb over right shoulder – 2 times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Left thumb over left shoulder – 2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4A8C6-54CD-419A-AB40-F08B1482886F}"/>
              </a:ext>
            </a:extLst>
          </p:cNvPr>
          <p:cNvSpPr txBox="1"/>
          <p:nvPr/>
        </p:nvSpPr>
        <p:spPr>
          <a:xfrm>
            <a:off x="3899592" y="1219781"/>
            <a:ext cx="373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16 Count Ostinato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D1D5F-D844-4C32-80B7-AF922E789984}"/>
              </a:ext>
            </a:extLst>
          </p:cNvPr>
          <p:cNvSpPr txBox="1"/>
          <p:nvPr/>
        </p:nvSpPr>
        <p:spPr>
          <a:xfrm>
            <a:off x="1283237" y="2287460"/>
            <a:ext cx="13202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1,2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3,4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5,6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7,8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9,10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11,12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13,14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15,16</a:t>
            </a:r>
          </a:p>
        </p:txBody>
      </p:sp>
    </p:spTree>
    <p:extLst>
      <p:ext uri="{BB962C8B-B14F-4D97-AF65-F5344CB8AC3E}">
        <p14:creationId xmlns:p14="http://schemas.microsoft.com/office/powerpoint/2010/main" val="37053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468</Words>
  <Application>Microsoft Office PowerPoint</Application>
  <PresentationFormat>Widescreen</PresentationFormat>
  <Paragraphs>97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</vt:lpstr>
      <vt:lpstr>Arial Rounded MT Bold</vt:lpstr>
      <vt:lpstr>Broadway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Badovinac, MaryAnn</dc:creator>
  <cp:lastModifiedBy>Badovinac, MaryAnn</cp:lastModifiedBy>
  <cp:revision>2</cp:revision>
  <dcterms:created xsi:type="dcterms:W3CDTF">2020-09-16T11:36:55Z</dcterms:created>
  <dcterms:modified xsi:type="dcterms:W3CDTF">2020-09-17T16:05:57Z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Badovinac@fultonschools.org</vt:lpwstr>
  </property>
  <property fmtid="{D5CDD505-2E9C-101B-9397-08002B2CF9AE}" pid="5" name="MSIP_Label_0ee3c538-ec52-435f-ae58-017644bd9513_SetDate">
    <vt:lpwstr>2020-09-16T12:12:59.2401720Z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