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60" r:id="rId6"/>
    <p:sldId id="262" r:id="rId7"/>
    <p:sldId id="263" r:id="rId8"/>
    <p:sldId id="259" r:id="rId9"/>
    <p:sldId id="269" r:id="rId10"/>
    <p:sldId id="271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FF99"/>
    <a:srgbClr val="66FFFF"/>
    <a:srgbClr val="CCFFFF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522B-172A-406F-80D8-3B8D769DA28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2732E-00EE-484A-BFBF-66EA0A43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read the rhythm.</a:t>
            </a:r>
            <a:r>
              <a:rPr lang="en-US" baseline="0" dirty="0"/>
              <a:t>  </a:t>
            </a:r>
            <a:r>
              <a:rPr lang="en-US" dirty="0"/>
              <a:t>Click</a:t>
            </a:r>
            <a:r>
              <a:rPr lang="en-US" baseline="0" dirty="0"/>
              <a:t> to reveal the </a:t>
            </a:r>
            <a:r>
              <a:rPr lang="en-US" baseline="0" dirty="0" err="1"/>
              <a:t>solfa</a:t>
            </a:r>
            <a:r>
              <a:rPr lang="en-US" baseline="0" dirty="0"/>
              <a:t>.  Click to reveal the text.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732E-00EE-484A-BFBF-66EA0A4360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label</a:t>
            </a:r>
            <a:r>
              <a:rPr lang="en-US" baseline="0" dirty="0"/>
              <a:t> F as </a:t>
            </a:r>
            <a:r>
              <a:rPr lang="en-US" i="1" baseline="0" dirty="0"/>
              <a:t>do</a:t>
            </a:r>
            <a:r>
              <a:rPr lang="en-US" baseline="0" dirty="0"/>
              <a:t>.  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find low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so.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label.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identify high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so.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to label.  Click to remove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unnecessary bars.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732E-00EE-484A-BFBF-66EA0A4360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4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732E-00EE-484A-BFBF-66EA0A4360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reveal F</a:t>
            </a:r>
            <a:r>
              <a:rPr lang="en-US" baseline="0" dirty="0"/>
              <a:t> = </a:t>
            </a:r>
            <a:r>
              <a:rPr lang="en-US" i="1" baseline="0" dirty="0"/>
              <a:t>do </a:t>
            </a:r>
            <a:r>
              <a:rPr lang="en-US" i="0" baseline="0" dirty="0" err="1"/>
              <a:t>Tetratonic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732E-00EE-484A-BFBF-66EA0A4360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66FFFF"/>
            </a:gs>
            <a:gs pos="71000">
              <a:srgbClr val="CC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8446-82D9-4EDB-906B-072134C8281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2D659-CD4B-4F8A-ADE3-3E6D4723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CA6DC-0D10-4533-9A8E-1585393DD020}"/>
              </a:ext>
            </a:extLst>
          </p:cNvPr>
          <p:cNvSpPr/>
          <p:nvPr/>
        </p:nvSpPr>
        <p:spPr>
          <a:xfrm>
            <a:off x="2819400" y="4313"/>
            <a:ext cx="3346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en-US" sz="5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nd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 3</a:t>
            </a:r>
            <a:r>
              <a:rPr lang="en-US" sz="5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rd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Melody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106A7-F8F6-4D66-BEE6-EC9D6D622D2E}"/>
              </a:ext>
            </a:extLst>
          </p:cNvPr>
          <p:cNvSpPr/>
          <p:nvPr/>
        </p:nvSpPr>
        <p:spPr>
          <a:xfrm>
            <a:off x="706224" y="2286000"/>
            <a:ext cx="782817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Can sing and sign solfege.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Can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sing rhythm –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ta,ti’s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half notes.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Can pat the beat and sing the song.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5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r="16564"/>
          <a:stretch/>
        </p:blipFill>
        <p:spPr bwMode="auto">
          <a:xfrm flipH="1">
            <a:off x="0" y="3893574"/>
            <a:ext cx="9144000" cy="29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3974" y="2352842"/>
            <a:ext cx="6258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The remaining slides are able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to be printed and used as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manipulatives.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85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6800" y="152400"/>
            <a:ext cx="1535998" cy="1318738"/>
            <a:chOff x="305435" y="4167662"/>
            <a:chExt cx="1535998" cy="1318738"/>
          </a:xfrm>
        </p:grpSpPr>
        <p:pic>
          <p:nvPicPr>
            <p:cNvPr id="8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1905000"/>
            <a:ext cx="1535998" cy="1318738"/>
            <a:chOff x="305435" y="4167662"/>
            <a:chExt cx="1535998" cy="1318738"/>
          </a:xfrm>
        </p:grpSpPr>
        <p:pic>
          <p:nvPicPr>
            <p:cNvPr id="11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66800" y="3634262"/>
            <a:ext cx="1535998" cy="1318738"/>
            <a:chOff x="305435" y="4167662"/>
            <a:chExt cx="1535998" cy="1318738"/>
          </a:xfrm>
        </p:grpSpPr>
        <p:pic>
          <p:nvPicPr>
            <p:cNvPr id="14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5386862"/>
            <a:ext cx="1535998" cy="1318738"/>
            <a:chOff x="305435" y="4167662"/>
            <a:chExt cx="1535998" cy="1318738"/>
          </a:xfrm>
        </p:grpSpPr>
        <p:pic>
          <p:nvPicPr>
            <p:cNvPr id="17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8200" y="152400"/>
            <a:ext cx="1535998" cy="1318738"/>
            <a:chOff x="305435" y="4167662"/>
            <a:chExt cx="1535998" cy="1318738"/>
          </a:xfrm>
        </p:grpSpPr>
        <p:pic>
          <p:nvPicPr>
            <p:cNvPr id="20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48200" y="1905000"/>
            <a:ext cx="1535998" cy="1318738"/>
            <a:chOff x="305435" y="4167662"/>
            <a:chExt cx="1535998" cy="1318738"/>
          </a:xfrm>
        </p:grpSpPr>
        <p:pic>
          <p:nvPicPr>
            <p:cNvPr id="23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3634262"/>
            <a:ext cx="1535998" cy="1318738"/>
            <a:chOff x="305435" y="4167662"/>
            <a:chExt cx="1535998" cy="1318738"/>
          </a:xfrm>
        </p:grpSpPr>
        <p:pic>
          <p:nvPicPr>
            <p:cNvPr id="26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48200" y="5386862"/>
            <a:ext cx="1535998" cy="1318738"/>
            <a:chOff x="305435" y="4167662"/>
            <a:chExt cx="1535998" cy="1318738"/>
          </a:xfrm>
        </p:grpSpPr>
        <p:pic>
          <p:nvPicPr>
            <p:cNvPr id="29" name="Picture 12" descr="Half No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75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52400"/>
            <a:ext cx="2133600" cy="1390110"/>
            <a:chOff x="7052864" y="5010690"/>
            <a:chExt cx="2133600" cy="1390110"/>
          </a:xfrm>
        </p:grpSpPr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1905000"/>
            <a:ext cx="2133600" cy="1390110"/>
            <a:chOff x="7052864" y="5010690"/>
            <a:chExt cx="2133600" cy="1390110"/>
          </a:xfrm>
        </p:grpSpPr>
        <p:pic>
          <p:nvPicPr>
            <p:cNvPr id="12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3562890"/>
            <a:ext cx="2133600" cy="1390110"/>
            <a:chOff x="7052864" y="5010690"/>
            <a:chExt cx="2133600" cy="1390110"/>
          </a:xfrm>
        </p:grpSpPr>
        <p:pic>
          <p:nvPicPr>
            <p:cNvPr id="16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5315490"/>
            <a:ext cx="2133600" cy="1390110"/>
            <a:chOff x="7052864" y="5010690"/>
            <a:chExt cx="2133600" cy="139011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43400" y="152400"/>
            <a:ext cx="2133600" cy="1390110"/>
            <a:chOff x="7052864" y="5010690"/>
            <a:chExt cx="2133600" cy="1390110"/>
          </a:xfrm>
        </p:grpSpPr>
        <p:pic>
          <p:nvPicPr>
            <p:cNvPr id="24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43400" y="1905000"/>
            <a:ext cx="2133600" cy="1390110"/>
            <a:chOff x="7052864" y="5010690"/>
            <a:chExt cx="2133600" cy="1390110"/>
          </a:xfrm>
        </p:grpSpPr>
        <p:pic>
          <p:nvPicPr>
            <p:cNvPr id="28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400" y="3562890"/>
            <a:ext cx="2133600" cy="1390110"/>
            <a:chOff x="7052864" y="5010690"/>
            <a:chExt cx="2133600" cy="1390110"/>
          </a:xfrm>
        </p:grpSpPr>
        <p:pic>
          <p:nvPicPr>
            <p:cNvPr id="32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43400" y="5315490"/>
            <a:ext cx="2133600" cy="1390110"/>
            <a:chOff x="7052864" y="5010690"/>
            <a:chExt cx="2133600" cy="1390110"/>
          </a:xfrm>
        </p:grpSpPr>
        <p:pic>
          <p:nvPicPr>
            <p:cNvPr id="36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8081564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063490" y="5939135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 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638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4400" y="76200"/>
            <a:ext cx="1802801" cy="1447800"/>
            <a:chOff x="5105400" y="4953000"/>
            <a:chExt cx="1802801" cy="1447800"/>
          </a:xfrm>
        </p:grpSpPr>
        <p:pic>
          <p:nvPicPr>
            <p:cNvPr id="8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1752600"/>
            <a:ext cx="1802801" cy="1447800"/>
            <a:chOff x="5105400" y="4953000"/>
            <a:chExt cx="1802801" cy="1447800"/>
          </a:xfrm>
        </p:grpSpPr>
        <p:pic>
          <p:nvPicPr>
            <p:cNvPr id="13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3505200"/>
            <a:ext cx="1802801" cy="1447800"/>
            <a:chOff x="5105400" y="4953000"/>
            <a:chExt cx="1802801" cy="1447800"/>
          </a:xfrm>
        </p:grpSpPr>
        <p:pic>
          <p:nvPicPr>
            <p:cNvPr id="17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5181600"/>
            <a:ext cx="1802801" cy="1447800"/>
            <a:chOff x="5105400" y="4953000"/>
            <a:chExt cx="1802801" cy="1447800"/>
          </a:xfrm>
        </p:grpSpPr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0" y="76200"/>
            <a:ext cx="1802801" cy="1447800"/>
            <a:chOff x="5105400" y="4953000"/>
            <a:chExt cx="1802801" cy="1447800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0" y="1752600"/>
            <a:ext cx="1802801" cy="1447800"/>
            <a:chOff x="5105400" y="4953000"/>
            <a:chExt cx="1802801" cy="1447800"/>
          </a:xfrm>
        </p:grpSpPr>
        <p:pic>
          <p:nvPicPr>
            <p:cNvPr id="29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0" y="3505200"/>
            <a:ext cx="1802801" cy="1447800"/>
            <a:chOff x="5105400" y="4953000"/>
            <a:chExt cx="1802801" cy="1447800"/>
          </a:xfrm>
        </p:grpSpPr>
        <p:pic>
          <p:nvPicPr>
            <p:cNvPr id="33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0" y="5181600"/>
            <a:ext cx="1802801" cy="1447800"/>
            <a:chOff x="5105400" y="4953000"/>
            <a:chExt cx="1802801" cy="1447800"/>
          </a:xfrm>
        </p:grpSpPr>
        <p:pic>
          <p:nvPicPr>
            <p:cNvPr id="37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209942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  ride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09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76200"/>
            <a:ext cx="1471539" cy="1452490"/>
            <a:chOff x="2721317" y="4948310"/>
            <a:chExt cx="1471539" cy="1452490"/>
          </a:xfrm>
        </p:grpSpPr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1905000"/>
            <a:ext cx="1471539" cy="1452490"/>
            <a:chOff x="2721317" y="4948310"/>
            <a:chExt cx="1471539" cy="1452490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800" y="3505200"/>
            <a:ext cx="1471539" cy="1452490"/>
            <a:chOff x="2721317" y="4948310"/>
            <a:chExt cx="1471539" cy="1452490"/>
          </a:xfrm>
        </p:grpSpPr>
        <p:pic>
          <p:nvPicPr>
            <p:cNvPr id="20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66800" y="5334000"/>
            <a:ext cx="1471539" cy="1452490"/>
            <a:chOff x="2721317" y="4948310"/>
            <a:chExt cx="1471539" cy="1452490"/>
          </a:xfrm>
        </p:grpSpPr>
        <p:pic>
          <p:nvPicPr>
            <p:cNvPr id="24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8200" y="76200"/>
            <a:ext cx="1471539" cy="1452490"/>
            <a:chOff x="2721317" y="4948310"/>
            <a:chExt cx="1471539" cy="1452490"/>
          </a:xfrm>
        </p:grpSpPr>
        <p:pic>
          <p:nvPicPr>
            <p:cNvPr id="28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48200" y="1905000"/>
            <a:ext cx="1471539" cy="1452490"/>
            <a:chOff x="2721317" y="4948310"/>
            <a:chExt cx="1471539" cy="1452490"/>
          </a:xfrm>
        </p:grpSpPr>
        <p:pic>
          <p:nvPicPr>
            <p:cNvPr id="32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48200" y="3505200"/>
            <a:ext cx="1471539" cy="1452490"/>
            <a:chOff x="2721317" y="4948310"/>
            <a:chExt cx="1471539" cy="1452490"/>
          </a:xfrm>
        </p:grpSpPr>
        <p:pic>
          <p:nvPicPr>
            <p:cNvPr id="3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48200" y="5334000"/>
            <a:ext cx="1471539" cy="1452490"/>
            <a:chOff x="2721317" y="4948310"/>
            <a:chExt cx="1471539" cy="1452490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54479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2721317" y="5939135"/>
              <a:ext cx="1448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ride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7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14400" y="152400"/>
            <a:ext cx="1856820" cy="1395795"/>
            <a:chOff x="305435" y="2338005"/>
            <a:chExt cx="1856820" cy="1395795"/>
          </a:xfrm>
        </p:grpSpPr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1828800"/>
            <a:ext cx="1856820" cy="1395795"/>
            <a:chOff x="305435" y="2338005"/>
            <a:chExt cx="1856820" cy="1395795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3581400"/>
            <a:ext cx="1856820" cy="1395795"/>
            <a:chOff x="305435" y="2338005"/>
            <a:chExt cx="1856820" cy="1395795"/>
          </a:xfrm>
        </p:grpSpPr>
        <p:pic>
          <p:nvPicPr>
            <p:cNvPr id="20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5257800"/>
            <a:ext cx="1856820" cy="1395795"/>
            <a:chOff x="305435" y="2338005"/>
            <a:chExt cx="1856820" cy="1395795"/>
          </a:xfrm>
        </p:grpSpPr>
        <p:pic>
          <p:nvPicPr>
            <p:cNvPr id="24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52400"/>
            <a:ext cx="1856820" cy="1395795"/>
            <a:chOff x="305435" y="2338005"/>
            <a:chExt cx="1856820" cy="1395795"/>
          </a:xfrm>
        </p:grpSpPr>
        <p:pic>
          <p:nvPicPr>
            <p:cNvPr id="28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95800" y="1828800"/>
            <a:ext cx="1856820" cy="1395795"/>
            <a:chOff x="305435" y="2338005"/>
            <a:chExt cx="1856820" cy="1395795"/>
          </a:xfrm>
        </p:grpSpPr>
        <p:pic>
          <p:nvPicPr>
            <p:cNvPr id="32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3581400"/>
            <a:ext cx="1856820" cy="1395795"/>
            <a:chOff x="305435" y="2338005"/>
            <a:chExt cx="1856820" cy="1395795"/>
          </a:xfrm>
        </p:grpSpPr>
        <p:pic>
          <p:nvPicPr>
            <p:cNvPr id="3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95800" y="5257800"/>
            <a:ext cx="1856820" cy="1395795"/>
            <a:chOff x="305435" y="2338005"/>
            <a:chExt cx="1856820" cy="1395795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105735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05435" y="3272135"/>
              <a:ext cx="1802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97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2366" y="258653"/>
            <a:ext cx="1054961" cy="5298288"/>
            <a:chOff x="6926435" y="1437361"/>
            <a:chExt cx="1054961" cy="5298288"/>
          </a:xfrm>
        </p:grpSpPr>
        <p:sp>
          <p:nvSpPr>
            <p:cNvPr id="5" name="Oval 4"/>
            <p:cNvSpPr/>
            <p:nvPr/>
          </p:nvSpPr>
          <p:spPr>
            <a:xfrm>
              <a:off x="6936060" y="1437361"/>
              <a:ext cx="1045336" cy="963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4560" y="1454271"/>
              <a:ext cx="809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omic Sans MS" pitchFamily="66" charset="0"/>
                </a:rPr>
                <a:t>so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926435" y="3593424"/>
              <a:ext cx="1045336" cy="963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4935" y="3596966"/>
              <a:ext cx="838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omic Sans MS" pitchFamily="66" charset="0"/>
                </a:rPr>
                <a:t>mi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926435" y="5772480"/>
              <a:ext cx="1045336" cy="963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6061" y="5812319"/>
              <a:ext cx="874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omic Sans MS" pitchFamily="66" charset="0"/>
                </a:rPr>
                <a:t>do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932855" y="4694759"/>
              <a:ext cx="1045336" cy="963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51355" y="4698301"/>
              <a:ext cx="838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omic Sans MS" pitchFamily="66" charset="0"/>
                </a:rPr>
                <a:t>re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r="16564"/>
          <a:stretch/>
        </p:blipFill>
        <p:spPr bwMode="auto">
          <a:xfrm flipH="1">
            <a:off x="0" y="3893574"/>
            <a:ext cx="9144000" cy="29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15" name="Right Arrow 14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  <p:pic>
        <p:nvPicPr>
          <p:cNvPr id="17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5611800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3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0" y="76200"/>
            <a:ext cx="4343400" cy="812228"/>
          </a:xfrm>
          <a:prstGeom prst="rect">
            <a:avLst/>
          </a:prstGeom>
          <a:solidFill>
            <a:srgbClr val="FFFF99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r="16564"/>
          <a:stretch/>
        </p:blipFill>
        <p:spPr bwMode="auto">
          <a:xfrm flipH="1">
            <a:off x="0" y="3893574"/>
            <a:ext cx="9144000" cy="29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5051" y="990600"/>
            <a:ext cx="8765140" cy="2971800"/>
            <a:chOff x="304800" y="2667000"/>
            <a:chExt cx="8765140" cy="297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" t="20267" r="4275" b="56000"/>
            <a:stretch/>
          </p:blipFill>
          <p:spPr>
            <a:xfrm>
              <a:off x="304800" y="2667000"/>
              <a:ext cx="8765140" cy="2971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743200"/>
              <a:ext cx="609600" cy="7947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1" t="60651" r="83365" b="29703"/>
            <a:stretch>
              <a:fillRect/>
            </a:stretch>
          </p:blipFill>
          <p:spPr bwMode="auto">
            <a:xfrm>
              <a:off x="608201" y="3267770"/>
              <a:ext cx="289310" cy="35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26815" y="1610625"/>
            <a:ext cx="8841340" cy="1995996"/>
            <a:chOff x="626815" y="1610625"/>
            <a:chExt cx="8841340" cy="1995996"/>
          </a:xfrm>
        </p:grpSpPr>
        <p:sp>
          <p:nvSpPr>
            <p:cNvPr id="6" name="Rectangle 5"/>
            <p:cNvSpPr/>
            <p:nvPr/>
          </p:nvSpPr>
          <p:spPr>
            <a:xfrm>
              <a:off x="659251" y="1610625"/>
              <a:ext cx="7902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i="1" dirty="0">
                  <a:solidFill>
                    <a:srgbClr val="FF0000"/>
                  </a:solidFill>
                </a:rPr>
                <a:t> do    mi  mi    do              do      mi      do               do      mi     so     mi       re          do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6815" y="3237289"/>
              <a:ext cx="88413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i="1" dirty="0">
                  <a:solidFill>
                    <a:srgbClr val="FF0000"/>
                  </a:solidFill>
                </a:rPr>
                <a:t> do  do    mi    do    do     do    mi  mi  do    do       do</a:t>
              </a:r>
              <a:r>
                <a:rPr lang="pt-BR" sz="1400" i="1" dirty="0">
                  <a:solidFill>
                    <a:srgbClr val="FF0000"/>
                  </a:solidFill>
                </a:rPr>
                <a:t>  </a:t>
              </a:r>
              <a:r>
                <a:rPr lang="pt-BR" i="1" dirty="0">
                  <a:solidFill>
                    <a:srgbClr val="FF0000"/>
                  </a:solidFill>
                </a:rPr>
                <a:t>do mi    so     mi         re        do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165" y="1895375"/>
            <a:ext cx="8232277" cy="2024579"/>
            <a:chOff x="478165" y="1895375"/>
            <a:chExt cx="8232277" cy="2024579"/>
          </a:xfrm>
        </p:grpSpPr>
        <p:sp>
          <p:nvSpPr>
            <p:cNvPr id="8" name="Rectangle 7"/>
            <p:cNvSpPr/>
            <p:nvPr/>
          </p:nvSpPr>
          <p:spPr>
            <a:xfrm>
              <a:off x="633242" y="1895375"/>
              <a:ext cx="8077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 Old  Moth-</a:t>
              </a:r>
              <a:r>
                <a:rPr lang="en-US" sz="1600" dirty="0" err="1"/>
                <a:t>er</a:t>
              </a:r>
              <a:r>
                <a:rPr lang="en-US" sz="1600" dirty="0"/>
                <a:t>  Brown         went      to     town.              Rid  -   </a:t>
              </a:r>
              <a:r>
                <a:rPr lang="en-US" sz="1600" dirty="0" err="1"/>
                <a:t>ing</a:t>
              </a:r>
              <a:r>
                <a:rPr lang="en-US" sz="1600" dirty="0"/>
                <a:t> </a:t>
              </a:r>
              <a:r>
                <a:rPr lang="en-US" sz="1400" dirty="0"/>
                <a:t>      </a:t>
              </a:r>
              <a:r>
                <a:rPr lang="en-US" sz="1600" dirty="0"/>
                <a:t>on       a         </a:t>
              </a:r>
              <a:r>
                <a:rPr lang="en-US" sz="1600" dirty="0" err="1"/>
                <a:t>po</a:t>
              </a:r>
              <a:r>
                <a:rPr lang="en-US" sz="1600" dirty="0"/>
                <a:t>     -     </a:t>
              </a:r>
              <a:r>
                <a:rPr lang="en-US" sz="1600" dirty="0" err="1"/>
                <a:t>ny</a:t>
              </a:r>
              <a:r>
                <a:rPr lang="en-US" sz="1600" dirty="0"/>
                <a:t>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165" y="3581400"/>
              <a:ext cx="8077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When she  got   back  she    took   off  her hat   and      gave  it    to    Miss  Mac   -    </a:t>
              </a:r>
              <a:r>
                <a:rPr lang="en-US" sz="1600" dirty="0" err="1"/>
                <a:t>ro</a:t>
              </a:r>
              <a:r>
                <a:rPr lang="en-US" sz="1600" dirty="0"/>
                <a:t>     -    </a:t>
              </a:r>
              <a:r>
                <a:rPr lang="en-US" sz="1600" dirty="0" err="1"/>
                <a:t>ni</a:t>
              </a:r>
              <a:r>
                <a:rPr lang="en-US" sz="1600" dirty="0"/>
                <a:t>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85852" y="169567"/>
            <a:ext cx="36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Rhythm and </a:t>
            </a:r>
            <a:r>
              <a:rPr lang="en-US" sz="3600" b="1" dirty="0" err="1"/>
              <a:t>Solfa</a:t>
            </a:r>
            <a:endParaRPr lang="en-US" sz="3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16" name="Right Arrow 15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  <p:pic>
        <p:nvPicPr>
          <p:cNvPr id="18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-21508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88" y="-21508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F271BE-B9A3-4F32-8B58-1F6B5CC129A3}"/>
              </a:ext>
            </a:extLst>
          </p:cNvPr>
          <p:cNvSpPr txBox="1"/>
          <p:nvPr/>
        </p:nvSpPr>
        <p:spPr>
          <a:xfrm>
            <a:off x="277451" y="4267200"/>
            <a:ext cx="61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measures are the same? Which are different?</a:t>
            </a:r>
          </a:p>
          <a:p>
            <a:r>
              <a:rPr lang="en-US" dirty="0"/>
              <a:t>Which are similar? </a:t>
            </a:r>
          </a:p>
        </p:txBody>
      </p:sp>
    </p:spTree>
    <p:extLst>
      <p:ext uri="{BB962C8B-B14F-4D97-AF65-F5344CB8AC3E}">
        <p14:creationId xmlns:p14="http://schemas.microsoft.com/office/powerpoint/2010/main" val="23926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780014" y="76200"/>
            <a:ext cx="3620786" cy="1754325"/>
          </a:xfrm>
          <a:prstGeom prst="rect">
            <a:avLst/>
          </a:prstGeom>
          <a:solidFill>
            <a:srgbClr val="FFFF99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0959" y="3505623"/>
            <a:ext cx="1806007" cy="1395795"/>
            <a:chOff x="305435" y="2338005"/>
            <a:chExt cx="1806007" cy="1395795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91503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5435" y="3272135"/>
              <a:ext cx="1806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2771" y="3488787"/>
            <a:ext cx="1802801" cy="1447800"/>
            <a:chOff x="5105400" y="4953000"/>
            <a:chExt cx="1802801" cy="1447800"/>
          </a:xfrm>
        </p:grpSpPr>
        <p:pic>
          <p:nvPicPr>
            <p:cNvPr id="3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096000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ride 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88004" y="3500510"/>
            <a:ext cx="1339881" cy="1452490"/>
            <a:chOff x="2721317" y="4948310"/>
            <a:chExt cx="1339881" cy="1452490"/>
          </a:xfrm>
        </p:grpSpPr>
        <p:pic>
          <p:nvPicPr>
            <p:cNvPr id="8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413140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721317" y="5939135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ride</a:t>
              </a:r>
              <a:endParaRPr lang="en-US" sz="24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47827" y="449111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34181" y="449111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1018" y="449111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53572" y="449111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303585" y="3523956"/>
            <a:ext cx="1806007" cy="1395795"/>
            <a:chOff x="305435" y="2338005"/>
            <a:chExt cx="1806007" cy="1395795"/>
          </a:xfrm>
        </p:grpSpPr>
        <p:pic>
          <p:nvPicPr>
            <p:cNvPr id="3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91503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5435" y="3272135"/>
              <a:ext cx="1806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785852" y="76200"/>
            <a:ext cx="3648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Composing With 2-Beat Building Blocks.</a:t>
            </a:r>
          </a:p>
        </p:txBody>
      </p:sp>
      <p:pic>
        <p:nvPicPr>
          <p:cNvPr id="30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243039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3" y="243039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03" y="243371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3" y="244285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3" y="243039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3" y="243039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03" y="243821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5" y="243821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48" name="Right Arrow 47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  <p:pic>
        <p:nvPicPr>
          <p:cNvPr id="44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-21508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88" y="-21508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5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8543" y="3486975"/>
            <a:ext cx="1806007" cy="1395795"/>
            <a:chOff x="305435" y="2338005"/>
            <a:chExt cx="1806007" cy="1395795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91503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5435" y="3272135"/>
              <a:ext cx="1806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51765" y="3536890"/>
            <a:ext cx="2085040" cy="1390110"/>
            <a:chOff x="7052864" y="5010690"/>
            <a:chExt cx="2085040" cy="1390110"/>
          </a:xfrm>
        </p:grpSpPr>
        <p:pic>
          <p:nvPicPr>
            <p:cNvPr id="10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986135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063490" y="5939135"/>
              <a:ext cx="2074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7109771" y="3634262"/>
            <a:ext cx="1535998" cy="1318738"/>
            <a:chOff x="305435" y="4167662"/>
            <a:chExt cx="1535998" cy="1318738"/>
          </a:xfrm>
        </p:grpSpPr>
        <p:pic>
          <p:nvPicPr>
            <p:cNvPr id="2" name="Picture 12" descr="Half Not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65411" y="4472462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765" y="4472462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08602" y="4472462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1156" y="4472462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700301" y="3493585"/>
            <a:ext cx="1806007" cy="1395795"/>
            <a:chOff x="305435" y="2338005"/>
            <a:chExt cx="1806007" cy="1395795"/>
          </a:xfrm>
        </p:grpSpPr>
        <p:pic>
          <p:nvPicPr>
            <p:cNvPr id="33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91503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05435" y="3272135"/>
              <a:ext cx="1806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pic>
        <p:nvPicPr>
          <p:cNvPr id="22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235888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3" y="235888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03" y="236220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3" y="237134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3" y="235888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3" y="2358880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03" y="236670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5" y="2366704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47" name="Right Arrow 46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75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287215" y="3476000"/>
            <a:ext cx="1535998" cy="1318738"/>
            <a:chOff x="305435" y="4167662"/>
            <a:chExt cx="1535998" cy="1318738"/>
          </a:xfrm>
        </p:grpSpPr>
        <p:pic>
          <p:nvPicPr>
            <p:cNvPr id="2" name="Picture 12" descr="Half Not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65411" y="4361201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765" y="4361201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08602" y="4361201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1156" y="4361201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074877" y="3481862"/>
            <a:ext cx="1535998" cy="1318738"/>
            <a:chOff x="305435" y="4167662"/>
            <a:chExt cx="1535998" cy="1318738"/>
          </a:xfrm>
        </p:grpSpPr>
        <p:pic>
          <p:nvPicPr>
            <p:cNvPr id="36" name="Picture 12" descr="Half Not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8" r="85294" b="69698"/>
            <a:stretch>
              <a:fillRect/>
            </a:stretch>
          </p:blipFill>
          <p:spPr bwMode="auto">
            <a:xfrm>
              <a:off x="305435" y="4167662"/>
              <a:ext cx="608012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305435" y="50247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who - - - a!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99627" y="3347047"/>
            <a:ext cx="1339881" cy="1452490"/>
            <a:chOff x="2721317" y="4948310"/>
            <a:chExt cx="1339881" cy="1452490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413140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2721317" y="5939135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ride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10380" y="3363774"/>
            <a:ext cx="1806007" cy="1395795"/>
            <a:chOff x="305435" y="2338005"/>
            <a:chExt cx="1806007" cy="1395795"/>
          </a:xfrm>
        </p:grpSpPr>
        <p:pic>
          <p:nvPicPr>
            <p:cNvPr id="44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81635" y="2338005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915035" y="2385883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5435" y="3272135"/>
              <a:ext cx="1806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2400" dirty="0"/>
                <a:t>- </a:t>
              </a:r>
              <a:r>
                <a:rPr lang="en-US" sz="2400" dirty="0" err="1"/>
                <a:t>ny</a:t>
              </a:r>
              <a:r>
                <a:rPr lang="en-US" sz="2400" dirty="0"/>
                <a:t>  </a:t>
              </a:r>
            </a:p>
          </p:txBody>
        </p:sp>
      </p:grpSp>
      <p:pic>
        <p:nvPicPr>
          <p:cNvPr id="21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2247619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3" y="2247619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03" y="2250939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3" y="2260083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3" y="2247619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3" y="2247619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03" y="2255443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5" y="2255443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48" name="Right Arrow 47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5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65411" y="4438464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765" y="4438464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08602" y="4438464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1156" y="4438464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929261" y="3424310"/>
            <a:ext cx="1339881" cy="1452490"/>
            <a:chOff x="2721317" y="4948310"/>
            <a:chExt cx="1339881" cy="1452490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2745628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3413140" y="494831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2721317" y="5939135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ride  </a:t>
              </a:r>
              <a:r>
                <a:rPr lang="en-US" sz="2400" dirty="0" err="1"/>
                <a:t>ride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60355" y="3424310"/>
            <a:ext cx="1802801" cy="1447800"/>
            <a:chOff x="5105400" y="4953000"/>
            <a:chExt cx="1802801" cy="1447800"/>
          </a:xfrm>
        </p:grpSpPr>
        <p:pic>
          <p:nvPicPr>
            <p:cNvPr id="22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096000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ride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3470277"/>
            <a:ext cx="2085040" cy="1390110"/>
            <a:chOff x="7052864" y="5010690"/>
            <a:chExt cx="2085040" cy="1390110"/>
          </a:xfrm>
        </p:grpSpPr>
        <p:pic>
          <p:nvPicPr>
            <p:cNvPr id="30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986135" y="5023486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7052864" y="5010690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063490" y="5939135"/>
              <a:ext cx="2074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po</a:t>
              </a:r>
              <a:r>
                <a:rPr lang="en-US" sz="2400" dirty="0">
                  <a:solidFill>
                    <a:prstClr val="black"/>
                  </a:solidFill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</a:rPr>
                <a:t>ny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64399" y="3395002"/>
            <a:ext cx="1802801" cy="1447800"/>
            <a:chOff x="5105400" y="4953000"/>
            <a:chExt cx="1802801" cy="1447800"/>
          </a:xfrm>
        </p:grpSpPr>
        <p:pic>
          <p:nvPicPr>
            <p:cNvPr id="49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5" t="26830" r="7961" b="60651"/>
            <a:stretch>
              <a:fillRect/>
            </a:stretch>
          </p:blipFill>
          <p:spPr bwMode="auto">
            <a:xfrm>
              <a:off x="6096000" y="4953000"/>
              <a:ext cx="64805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8" t="26830" r="15425" b="60651"/>
            <a:stretch>
              <a:fillRect/>
            </a:stretch>
          </p:blipFill>
          <p:spPr bwMode="auto">
            <a:xfrm>
              <a:off x="5105400" y="5006974"/>
              <a:ext cx="1104900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105400" y="5939135"/>
              <a:ext cx="180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po</a:t>
              </a:r>
              <a:r>
                <a:rPr lang="en-US" sz="2000" dirty="0"/>
                <a:t> </a:t>
              </a:r>
              <a:r>
                <a:rPr lang="en-US" sz="1600" dirty="0"/>
                <a:t>–</a:t>
              </a:r>
              <a:r>
                <a:rPr lang="en-US" sz="2400" dirty="0"/>
                <a:t> </a:t>
              </a:r>
              <a:r>
                <a:rPr lang="en-US" sz="2400" dirty="0" err="1"/>
                <a:t>ny</a:t>
              </a:r>
              <a:r>
                <a:rPr lang="en-US" sz="2400" dirty="0"/>
                <a:t>  ride  </a:t>
              </a:r>
            </a:p>
          </p:txBody>
        </p:sp>
      </p:grpSp>
      <p:pic>
        <p:nvPicPr>
          <p:cNvPr id="33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2324882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3" y="2324882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03" y="2328202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03" y="2337346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3" y="2324882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3" y="2324882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03" y="2332706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mages.all-free-download.com/images/graphiclarge/red_glossy_valentine_heart_clip_art_13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5" y="2332706"/>
            <a:ext cx="990600" cy="7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53" name="Right Arrow 52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11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302690" y="75906"/>
            <a:ext cx="4343400" cy="812228"/>
          </a:xfrm>
          <a:prstGeom prst="rect">
            <a:avLst/>
          </a:prstGeom>
          <a:solidFill>
            <a:srgbClr val="FFFF99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5400000">
            <a:off x="2635839" y="-1229024"/>
            <a:ext cx="3874237" cy="8954925"/>
          </a:xfrm>
          <a:prstGeom prst="trapezoid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14824" y="2946545"/>
            <a:ext cx="4620911" cy="626138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3441927" y="2975593"/>
            <a:ext cx="3636265" cy="626138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95398" y="4543534"/>
            <a:ext cx="50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5483" y="4183461"/>
            <a:ext cx="551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495" y="607455"/>
            <a:ext cx="8954925" cy="5336145"/>
            <a:chOff x="95495" y="605752"/>
            <a:chExt cx="8954925" cy="5336145"/>
          </a:xfrm>
        </p:grpSpPr>
        <p:sp>
          <p:nvSpPr>
            <p:cNvPr id="38" name="Trapezoid 37"/>
            <p:cNvSpPr/>
            <p:nvPr/>
          </p:nvSpPr>
          <p:spPr>
            <a:xfrm rot="5400000">
              <a:off x="2635839" y="-1229024"/>
              <a:ext cx="3874237" cy="8954925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-592846" y="2948401"/>
              <a:ext cx="4857828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214824" y="2946545"/>
              <a:ext cx="4620911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1026959" y="2965327"/>
              <a:ext cx="4351840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1823442" y="2960646"/>
              <a:ext cx="4141114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2639465" y="2935372"/>
              <a:ext cx="3874234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3441927" y="2975593"/>
              <a:ext cx="3636265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4232202" y="2974844"/>
              <a:ext cx="3420882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000094" y="3003075"/>
              <a:ext cx="3242842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751021" y="2982777"/>
              <a:ext cx="3089358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6528160" y="2992398"/>
              <a:ext cx="2921453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7295712" y="2987722"/>
              <a:ext cx="2770389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-1412466" y="2934552"/>
              <a:ext cx="5108547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-2207923" y="2960756"/>
              <a:ext cx="5336145" cy="626138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7080" y="4896220"/>
              <a:ext cx="598915" cy="1045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53320" y="4645126"/>
              <a:ext cx="567594" cy="1045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1127" y="4752824"/>
              <a:ext cx="6206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D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95398" y="4543534"/>
              <a:ext cx="5025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98765" y="4474305"/>
              <a:ext cx="625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G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139" y="4359454"/>
              <a:ext cx="625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65483" y="4183461"/>
              <a:ext cx="5512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21880" y="4108792"/>
              <a:ext cx="625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1386" y="4014235"/>
              <a:ext cx="5224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71777" y="3833237"/>
              <a:ext cx="625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G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35702" y="3917190"/>
              <a:ext cx="5025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F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76469" y="3721796"/>
              <a:ext cx="625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A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97220" y="4294873"/>
              <a:ext cx="5728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B</a:t>
              </a: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2209800" y="152400"/>
            <a:ext cx="455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Bass Xylophone Set Up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72" name="Right Arrow 71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 rot="5400000">
            <a:off x="-2207923" y="2960756"/>
            <a:ext cx="5336145" cy="626138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47080" y="4896220"/>
            <a:ext cx="598915" cy="1045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329" y="4645126"/>
            <a:ext cx="666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low </a:t>
            </a:r>
            <a:r>
              <a:rPr lang="en-US" sz="1400" b="1" i="1" dirty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66174" y="441827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05527" y="4053380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high </a:t>
            </a:r>
            <a:r>
              <a:rPr lang="en-US" sz="1400" b="1" i="1" dirty="0">
                <a:solidFill>
                  <a:schemeClr val="bg1"/>
                </a:solidFill>
              </a:rPr>
              <a:t>so</a:t>
            </a:r>
          </a:p>
        </p:txBody>
      </p:sp>
      <p:pic>
        <p:nvPicPr>
          <p:cNvPr id="70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22" y="97108"/>
            <a:ext cx="1455587" cy="15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476423"/>
            <a:ext cx="4343400" cy="812228"/>
          </a:xfrm>
          <a:prstGeom prst="rect">
            <a:avLst/>
          </a:prstGeom>
          <a:solidFill>
            <a:srgbClr val="FFFF99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9031" y="559372"/>
            <a:ext cx="319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Bass Xylophone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r="16564"/>
          <a:stretch/>
        </p:blipFill>
        <p:spPr bwMode="auto">
          <a:xfrm flipH="1">
            <a:off x="0" y="3893574"/>
            <a:ext cx="9144000" cy="29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8089410" y="6305572"/>
            <a:ext cx="1037384" cy="552428"/>
            <a:chOff x="6017123" y="3535423"/>
            <a:chExt cx="1284111" cy="691445"/>
          </a:xfrm>
        </p:grpSpPr>
        <p:sp>
          <p:nvSpPr>
            <p:cNvPr id="70" name="Right Arrow 69"/>
            <p:cNvSpPr/>
            <p:nvPr/>
          </p:nvSpPr>
          <p:spPr>
            <a:xfrm rot="16200000">
              <a:off x="6313456" y="3239090"/>
              <a:ext cx="691445" cy="1284111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hlinkClick r:id="" action="ppaction://hlinkshowjump?jump=firstslide"/>
            </p:cNvPr>
            <p:cNvSpPr txBox="1"/>
            <p:nvPr/>
          </p:nvSpPr>
          <p:spPr>
            <a:xfrm>
              <a:off x="6231969" y="3605493"/>
              <a:ext cx="851642" cy="42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Home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7" y="1967564"/>
            <a:ext cx="8806186" cy="1524000"/>
          </a:xfrm>
          <a:prstGeom prst="rect">
            <a:avLst/>
          </a:prstGeom>
        </p:spPr>
      </p:pic>
      <p:pic>
        <p:nvPicPr>
          <p:cNvPr id="9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8400" y="338383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ERGUS~1\AppData\Local\Temp\dreamstime_xl_478801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88" y="338383"/>
            <a:ext cx="1053912" cy="10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2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481</Words>
  <Application>Microsoft Office PowerPoint</Application>
  <PresentationFormat>On-screen Show (4:3)</PresentationFormat>
  <Paragraphs>114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C-FB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Ferguson, Billy</dc:creator>
  <cp:lastModifiedBy>Badovinac, MaryAnn</cp:lastModifiedBy>
  <cp:revision>27</cp:revision>
  <dcterms:created xsi:type="dcterms:W3CDTF">2015-01-15T22:19:57Z</dcterms:created>
  <dcterms:modified xsi:type="dcterms:W3CDTF">2020-10-19T04:32:29Z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Badovinac@fultonschools.org</vt:lpwstr>
  </property>
  <property fmtid="{D5CDD505-2E9C-101B-9397-08002B2CF9AE}" pid="5" name="MSIP_Label_0ee3c538-ec52-435f-ae58-017644bd9513_SetDate">
    <vt:lpwstr>2020-10-19T04:26:49.8129246Z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ActionId">
    <vt:lpwstr>0a420552-a8e3-4f24-8559-0ae7593607fc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