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0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2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7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CDC2B-73DD-4FB5-83A4-8C403DBD5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48" r="-1" b="6260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B7CB1-6DC7-4A02-97D5-698CDD841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" y="71120"/>
            <a:ext cx="10908792" cy="5552440"/>
          </a:xfrm>
        </p:spPr>
        <p:txBody>
          <a:bodyPr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sz="60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6000">
                <a:solidFill>
                  <a:schemeClr val="bg1"/>
                </a:solidFill>
                <a:latin typeface="Comic Sans MS" panose="030F0702030302020204" pitchFamily="66" charset="0"/>
              </a:rPr>
              <a:t> and 3</a:t>
            </a:r>
            <a:r>
              <a:rPr lang="en-US" sz="60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  <a:r>
              <a:rPr lang="en-US" sz="6000">
                <a:solidFill>
                  <a:schemeClr val="bg1"/>
                </a:solidFill>
                <a:latin typeface="Comic Sans MS" panose="030F0702030302020204" pitchFamily="66" charset="0"/>
              </a:rPr>
              <a:t> Grade</a:t>
            </a:r>
            <a:br>
              <a:rPr lang="en-US" sz="60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6000">
                <a:solidFill>
                  <a:schemeClr val="bg1"/>
                </a:solidFill>
                <a:latin typeface="Comic Sans MS" panose="030F0702030302020204" pitchFamily="66" charset="0"/>
              </a:rPr>
              <a:t>Rhythm</a:t>
            </a:r>
            <a:br>
              <a:rPr lang="en-US" sz="60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6000">
                <a:solidFill>
                  <a:schemeClr val="bg1"/>
                </a:solidFill>
                <a:latin typeface="Comic Sans MS" panose="030F0702030302020204" pitchFamily="66" charset="0"/>
              </a:rPr>
              <a:t>Meter/Rhythm Patterns</a:t>
            </a:r>
            <a:br>
              <a:rPr lang="en-US" sz="600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FEE0D-386A-49FF-AD81-FD9501A48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89680"/>
            <a:ext cx="10908792" cy="243738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Comic Sans MS" panose="030F0702030302020204" pitchFamily="66" charset="0"/>
              </a:rPr>
              <a:t>I CAN Play Rhythmic Ostinatos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Comic Sans MS" panose="030F0702030302020204" pitchFamily="66" charset="0"/>
              </a:rPr>
              <a:t>I CAN Improvise rhythms over a steady beat.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Comic Sans MS" panose="030F0702030302020204" pitchFamily="66" charset="0"/>
              </a:rPr>
              <a:t>I CAN self assess according to given criteria. 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6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7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B7CB1-6DC7-4A02-97D5-698CDD841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797" y="0"/>
            <a:ext cx="9086156" cy="420624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>
                <a:latin typeface="Comic Sans MS" panose="030F0702030302020204" pitchFamily="66" charset="0"/>
              </a:rPr>
              <a:t>    An Ostinato is a short</a:t>
            </a:r>
            <a:br>
              <a:rPr lang="en-US" sz="4600" dirty="0">
                <a:latin typeface="Comic Sans MS" panose="030F0702030302020204" pitchFamily="66" charset="0"/>
              </a:rPr>
            </a:br>
            <a:r>
              <a:rPr lang="en-US" sz="4600" dirty="0">
                <a:latin typeface="Comic Sans MS" panose="030F0702030302020204" pitchFamily="66" charset="0"/>
              </a:rPr>
              <a:t>repeated pattern. It can</a:t>
            </a:r>
            <a:br>
              <a:rPr lang="en-US" sz="4600" dirty="0">
                <a:latin typeface="Comic Sans MS" panose="030F0702030302020204" pitchFamily="66" charset="0"/>
              </a:rPr>
            </a:br>
            <a:r>
              <a:rPr lang="en-US" sz="4600" dirty="0">
                <a:latin typeface="Comic Sans MS" panose="030F0702030302020204" pitchFamily="66" charset="0"/>
              </a:rPr>
              <a:t>either be rhythmic or</a:t>
            </a:r>
            <a:br>
              <a:rPr lang="en-US" sz="4600" dirty="0">
                <a:latin typeface="Comic Sans MS" panose="030F0702030302020204" pitchFamily="66" charset="0"/>
              </a:rPr>
            </a:br>
            <a:r>
              <a:rPr lang="en-US" sz="4600" dirty="0">
                <a:latin typeface="Comic Sans MS" panose="030F0702030302020204" pitchFamily="66" charset="0"/>
              </a:rPr>
              <a:t>melodic.</a:t>
            </a:r>
            <a:br>
              <a:rPr lang="en-US" sz="4600" dirty="0">
                <a:latin typeface="Comic Sans MS" panose="030F0702030302020204" pitchFamily="66" charset="0"/>
              </a:rPr>
            </a:br>
            <a:br>
              <a:rPr lang="en-US" sz="4600" dirty="0"/>
            </a:b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FEE0D-386A-49FF-AD81-FD9501A48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9780" y="3129280"/>
            <a:ext cx="9202220" cy="3728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Comic Sans MS" panose="030F0702030302020204" pitchFamily="66" charset="0"/>
              </a:rPr>
              <a:t>     Improvisation is to </a:t>
            </a:r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make up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music as you are playing it</a:t>
            </a:r>
            <a:r>
              <a:rPr lang="en-US" sz="4000" dirty="0">
                <a:latin typeface="Comic Sans MS" panose="030F0702030302020204" pitchFamily="66" charset="0"/>
              </a:rPr>
              <a:t>, but still follow the pulse of the music and/or the chordal Structure of the music.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7929"/>
          </a:solidFill>
          <a:ln w="38100" cap="rnd">
            <a:solidFill>
              <a:srgbClr val="E7792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CDC2B-73DD-4FB5-83A4-8C403DBD5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/>
          <a:stretch/>
        </p:blipFill>
        <p:spPr>
          <a:xfrm>
            <a:off x="1" y="10"/>
            <a:ext cx="2763747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03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46076-4D4D-4C29-96B2-008078AF6294}"/>
              </a:ext>
            </a:extLst>
          </p:cNvPr>
          <p:cNvSpPr txBox="1"/>
          <p:nvPr/>
        </p:nvSpPr>
        <p:spPr>
          <a:xfrm>
            <a:off x="152400" y="91440"/>
            <a:ext cx="1203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Improvisation: To make up music as you are  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                 performing it.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>
                <a:latin typeface="Comic Sans MS" panose="030F0702030302020204" pitchFamily="66" charset="0"/>
              </a:rPr>
              <a:t>   Jazz influenced all popular music, and some classical music by the use of Improvisation. 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   Performers always have an idea as to how they will improvise, but usually change it as they are </a:t>
            </a:r>
            <a:r>
              <a:rPr lang="en-US" sz="3600" b="1" dirty="0" err="1">
                <a:latin typeface="Comic Sans MS" panose="030F0702030302020204" pitchFamily="66" charset="0"/>
              </a:rPr>
              <a:t>performing.The</a:t>
            </a:r>
            <a:r>
              <a:rPr lang="en-US" sz="3600" b="1" dirty="0">
                <a:latin typeface="Comic Sans MS" panose="030F0702030302020204" pitchFamily="66" charset="0"/>
              </a:rPr>
              <a:t> improvisation changes from performance to performance.  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0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7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B7CB1-6DC7-4A02-97D5-698CDD841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4" y="484632"/>
            <a:ext cx="6362129" cy="3566160"/>
          </a:xfrm>
        </p:spPr>
        <p:txBody>
          <a:bodyPr>
            <a:normAutofit/>
          </a:bodyPr>
          <a:lstStyle/>
          <a:p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FEE0D-386A-49FF-AD81-FD9501A48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9" y="162560"/>
            <a:ext cx="7453312" cy="66954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Listen to the pulse and create a rhythm pattern,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ostinato, that goes with it.</a:t>
            </a: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You will play the rhythmic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Ostinato with the pulse. </a:t>
            </a: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Did you stay with the pulse?</a:t>
            </a: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A678E-F4E2-4BBE-900F-94595562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54" y="318097"/>
            <a:ext cx="3931920" cy="2939110"/>
          </a:xfrm>
          <a:prstGeom prst="rect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45CDC2B-73DD-4FB5-83A4-8C403DBD5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2" r="14142"/>
          <a:stretch/>
        </p:blipFill>
        <p:spPr>
          <a:xfrm>
            <a:off x="8364882" y="3566160"/>
            <a:ext cx="3017463" cy="3008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6F01C-94D6-4E8E-B114-78772978E933}"/>
              </a:ext>
            </a:extLst>
          </p:cNvPr>
          <p:cNvSpPr txBox="1"/>
          <p:nvPr/>
        </p:nvSpPr>
        <p:spPr>
          <a:xfrm>
            <a:off x="8763855" y="4050792"/>
            <a:ext cx="2618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Quaver -  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2</a:t>
            </a:r>
            <a:r>
              <a:rPr lang="en-US" sz="32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Ostinatos 2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0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5F926-2E4F-44A8-A471-86BFFCA07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826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F7D89-356F-4619-BDA3-736D78E67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249" y="164388"/>
            <a:ext cx="6986427" cy="24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4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87E39-B11A-4AB6-AD8F-5713D922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" r="-1" b="-1"/>
          <a:stretch/>
        </p:blipFill>
        <p:spPr>
          <a:xfrm>
            <a:off x="623716" y="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77906-FADD-4288-B3E9-8539F99250C7}"/>
              </a:ext>
            </a:extLst>
          </p:cNvPr>
          <p:cNvSpPr txBox="1"/>
          <p:nvPr/>
        </p:nvSpPr>
        <p:spPr>
          <a:xfrm>
            <a:off x="1808252" y="770562"/>
            <a:ext cx="3205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Quaver: 3</a:t>
            </a:r>
            <a:r>
              <a:rPr lang="en-US" sz="2800" baseline="30000" dirty="0">
                <a:latin typeface="Comic Sans MS" panose="030F0702030302020204" pitchFamily="66" charset="0"/>
              </a:rPr>
              <a:t>rd</a:t>
            </a:r>
            <a:r>
              <a:rPr lang="en-US" sz="2800" dirty="0">
                <a:latin typeface="Comic Sans MS" panose="030F0702030302020204" pitchFamily="66" charset="0"/>
              </a:rPr>
              <a:t>,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            Ostinatos</a:t>
            </a:r>
          </a:p>
        </p:txBody>
      </p:sp>
    </p:spTree>
    <p:extLst>
      <p:ext uri="{BB962C8B-B14F-4D97-AF65-F5344CB8AC3E}">
        <p14:creationId xmlns:p14="http://schemas.microsoft.com/office/powerpoint/2010/main" val="362322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7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D3CD75-56BD-4355-97B1-108F309F459D}"/>
              </a:ext>
            </a:extLst>
          </p:cNvPr>
          <p:cNvSpPr txBox="1"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9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 Wonderful World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2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6A878-5847-45A8-8366-AD8C2B52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467"/>
            <a:ext cx="12188951" cy="67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2DE4A-30F2-4ED8-8939-707B74A90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59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57405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2524"/>
      </a:dk2>
      <a:lt2>
        <a:srgbClr val="E2E5E8"/>
      </a:lt2>
      <a:accent1>
        <a:srgbClr val="E77929"/>
      </a:accent1>
      <a:accent2>
        <a:srgbClr val="D51817"/>
      </a:accent2>
      <a:accent3>
        <a:srgbClr val="E72977"/>
      </a:accent3>
      <a:accent4>
        <a:srgbClr val="D517B4"/>
      </a:accent4>
      <a:accent5>
        <a:srgbClr val="B829E7"/>
      </a:accent5>
      <a:accent6>
        <a:srgbClr val="6A31DA"/>
      </a:accent6>
      <a:hlink>
        <a:srgbClr val="B744C0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200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Modern Love</vt:lpstr>
      <vt:lpstr>The Hand</vt:lpstr>
      <vt:lpstr>SketchyVTI</vt:lpstr>
      <vt:lpstr>2nd and 3rd Grade Rhythm Meter/Rhythm Patterns </vt:lpstr>
      <vt:lpstr>    An Ostinato is a short repeated pattern. It can either be rhythmic or melodic.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and 3rd Grade Rhythm Meter/Rhythm Patterns </dc:title>
  <dc:creator>Badovinac, MaryAnn</dc:creator>
  <cp:lastModifiedBy>Badovinac, MaryAnn</cp:lastModifiedBy>
  <cp:revision>2</cp:revision>
  <dcterms:created xsi:type="dcterms:W3CDTF">2020-09-28T03:40:07Z</dcterms:created>
  <dcterms:modified xsi:type="dcterms:W3CDTF">2020-09-28T03:45:41Z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Badovinac@fultonschools.org</vt:lpwstr>
  </property>
  <property fmtid="{D5CDD505-2E9C-101B-9397-08002B2CF9AE}" pid="5" name="MSIP_Label_0ee3c538-ec52-435f-ae58-017644bd9513_SetDate">
    <vt:lpwstr>2020-09-28T03:45:41.2183432Z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